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2"/>
  </p:sldMasterIdLst>
  <p:notesMasterIdLst>
    <p:notesMasterId r:id="rId12"/>
  </p:notesMasterIdLst>
  <p:handoutMasterIdLst>
    <p:handoutMasterId r:id="rId13"/>
  </p:handoutMasterIdLst>
  <p:sldIdLst>
    <p:sldId id="257" r:id="rId3"/>
    <p:sldId id="1690" r:id="rId4"/>
    <p:sldId id="1662" r:id="rId5"/>
    <p:sldId id="1695" r:id="rId6"/>
    <p:sldId id="1696" r:id="rId7"/>
    <p:sldId id="1694" r:id="rId8"/>
    <p:sldId id="265" r:id="rId9"/>
    <p:sldId id="261" r:id="rId10"/>
    <p:sldId id="260" r:id="rId1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7561" autoAdjust="0"/>
    <p:restoredTop sz="53695" autoAdjust="0"/>
  </p:normalViewPr>
  <p:slideViewPr>
    <p:cSldViewPr snapToGrid="0">
      <p:cViewPr varScale="1">
        <p:scale>
          <a:sx n="52" d="100"/>
          <a:sy n="52" d="100"/>
        </p:scale>
        <p:origin x="1410" y="66"/>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Master" Target="slideMasters/slideMaster1.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9/8/2020 4:37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9/8/2020 4:37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Microsoft Graph enables developers to consume user information stored in Microsoft 365 in custom applications. Data is retrieved from Microsoft Graph through a REST API or using one of the various native SDKs provided by Microsoft. </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In this module, you'll learn how to work with change notifications (webhooks) &amp; track changes (delta query) in the Microsoft Graph.</a:t>
            </a:r>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In this unit, you'll learn how Microsoft Graph fits into the larger Microsoft 365 platform. Next, you'll learn how to create a .NET Core web API that will be used to create and receive HTTP POST requests from Microsoft Graph.</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9/8/2020 4:37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The Microsoft 365 developer vision focuses on the user's experience and their data and as a developer you can bring your application into the user experience with over 1.2 billion users of office worldwide. This is a huge opportunity to provide a window into your application and to enable users to connect into their data and add intelligence to your application.</a:t>
            </a:r>
          </a:p>
          <a:p>
            <a:endParaRPr lang="en-US" dirty="0"/>
          </a:p>
          <a:p>
            <a:r>
              <a:rPr lang="en-US" dirty="0"/>
              <a:t>There are currently over 850 million events created each month and a total of over 400 petabytes of data stored in the service that can add value for your users.</a:t>
            </a:r>
          </a:p>
          <a:p>
            <a:endParaRPr lang="en-US" dirty="0"/>
          </a:p>
          <a:p>
            <a:r>
              <a:rPr lang="en-US" dirty="0"/>
              <a:t>The Microsoft Graph is the gateway to your data in the Microsoft cloud.</a:t>
            </a:r>
          </a:p>
          <a:p>
            <a:endParaRPr lang="en-US" dirty="0"/>
          </a:p>
          <a:p>
            <a:r>
              <a:rPr lang="en-US" dirty="0"/>
              <a:t>The Microsoft cloud includes multiple services and data types that we can take advantage of from Office 365, and it's all considered part of the Microsoft 365 platform.</a:t>
            </a:r>
          </a:p>
          <a:p>
            <a:endParaRPr lang="en-US" dirty="0"/>
          </a:p>
          <a:p>
            <a:r>
              <a:rPr lang="en-US" dirty="0"/>
              <a:t>Developers can integrate the signed-in user's email, calendar, contacts, and tasks into custom apps. We can work with content in SharePoint sites, files in OneDrive, channels and content within Microsoft Teams, and users in Azure Active Directory (Azure AD).</a:t>
            </a:r>
          </a:p>
          <a:p>
            <a:endParaRPr lang="en-US" dirty="0"/>
          </a:p>
          <a:p>
            <a:r>
              <a:rPr lang="en-US" dirty="0"/>
              <a:t>There are many different services that developers can take advantage of in their custom apps. Many of these services have their own APIs developers can interact with.</a:t>
            </a:r>
          </a:p>
          <a:p>
            <a:endParaRPr lang="en-US" dirty="0"/>
          </a:p>
          <a:p>
            <a:r>
              <a:rPr lang="en-US" dirty="0"/>
              <a:t>One of the benefits of Microsoft Graph is that it serves as a proxy endpoint to all of these other services. Microsoft Graph encompass things such as Office 365, Windows 10 enterprise mobility and security (EMS), and it brings all of these different services under one unified endpoint: **</a:t>
            </a:r>
            <a:r>
              <a:rPr lang="en-US" dirty="0" err="1"/>
              <a:t>graph.microsoft.com</a:t>
            </a:r>
            <a:r>
              <a:rPr lang="en-US" dirty="0"/>
              <a:t>**.</a:t>
            </a:r>
          </a:p>
          <a:p>
            <a:endParaRPr lang="en-US" dirty="0"/>
          </a:p>
          <a:p>
            <a:r>
              <a:rPr lang="en-US" dirty="0"/>
              <a:t>The advantage to using Microsoft Graph is that it allows developers to just have a single endpoint, a resource, which means you're only going to need a single access token authenticate the different services. Each service still has its own individual permissions so that everything is still secured in an individual way. A single endpoint makes it easier for developers to build applications.</a:t>
            </a:r>
          </a:p>
          <a:p>
            <a:endParaRPr lang="en-US" dirty="0"/>
          </a:p>
          <a:p>
            <a:r>
              <a:rPr lang="en-US" dirty="0"/>
              <a:t>Microsoft Graph also enables easy navigation of entities and the relationships between entities. While there are many different Microsoft 365 services such as OneDrive for files, or Outlook for contacts and calendars, these different entities are related to each other. These relationships are in Microsoft Graph, which makes it easy to navigate from one entity to another, even if it crosses different underlying endpoints.</a:t>
            </a:r>
          </a:p>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9/8/2020</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2925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focus on a specific feature Microsoft Graph has to offer developers: change notifications.</a:t>
            </a:r>
          </a:p>
          <a:p>
            <a:endParaRPr lang="en-US" dirty="0"/>
          </a:p>
          <a:p>
            <a:r>
              <a:rPr lang="en-US" dirty="0"/>
              <a:t>Change notifications enable applications to be alerted when data changes or is created in Microsoft Graph. When the wanted entity is created, updated, or deleted, Microsoft Graph submits an HTTP POST to the specified endpoint. Your custom endpoint listens for these messages and acts on them based on the logic defined by your business requirements.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9/8/2020 4:37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573339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can you get notifications for?</a:t>
            </a:r>
          </a:p>
          <a:p>
            <a:endParaRPr lang="en-US" dirty="0"/>
          </a:p>
          <a:p>
            <a:r>
              <a:rPr lang="en-US" dirty="0"/>
              <a:t>You can get notifications on messages, events, contacts, users, groups, conversations, OneDrive files, alerts, and more. This allows you to stay up to date and in sync with data that that is accessible via Microsoft Graph. It also allows you to avoid implementing a polling infrastructure where you submit requests to Microsoft Graph at regular intervals to get the most recent changes. Instead, you can go back to Microsoft Graph asking for changes when a notification is received by your application. This way you'll never miss a change to data that is exposed or was accessible via Microsoft Graph.</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9/8/2020 4:37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676882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couple of different example notifications scenarios.</a:t>
            </a:r>
          </a:p>
          <a:p>
            <a:endParaRPr lang="en-US" dirty="0"/>
          </a:p>
          <a:p>
            <a:r>
              <a:rPr lang="en-US" sz="900" b="0" kern="1200" dirty="0">
                <a:solidFill>
                  <a:schemeClr val="tx1"/>
                </a:solidFill>
                <a:effectLst/>
                <a:latin typeface="Segoe UI Light" pitchFamily="34" charset="0"/>
                <a:ea typeface="+mn-ea"/>
                <a:cs typeface="+mn-cs"/>
              </a:rPr>
              <a:t>When an email is received, you want to translate it from its native language to another language and make it easier for the consumer to read that email.</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When a new user is added to your organization, you want to automatically create an account for that user in your corporate third-party time tracking system and send them an email alerting them that their new account has been set up.  </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How would you implement these scenarios with change notifications?</a:t>
            </a:r>
          </a:p>
          <a:p>
            <a:endParaRPr lang="en-US" dirty="0"/>
          </a:p>
          <a:p>
            <a:r>
              <a:rPr lang="en-US" sz="900" b="0" kern="1200" dirty="0">
                <a:solidFill>
                  <a:schemeClr val="tx1"/>
                </a:solidFill>
                <a:effectLst/>
                <a:latin typeface="Segoe UI Light" pitchFamily="34" charset="0"/>
                <a:ea typeface="+mn-ea"/>
                <a:cs typeface="+mn-cs"/>
              </a:rPr>
              <a:t>You first need to create an app that will host a web API to listen for notifications. This will be the component that will not only trigger the request to create the subscription, but it will also manage subscription renewals and receive and respond to notifications received from Microsoft Graph.</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9/8/2020 4:37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728022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application is notified of this activity by creating a subscription with Microsoft Graph. The subscription tells Microsoft Graph what entities you want to receive notifications about and the address of your web API to post them to.</a:t>
            </a:r>
          </a:p>
          <a:p>
            <a:endParaRPr lang="en-US" dirty="0"/>
          </a:p>
          <a:p>
            <a:r>
              <a:rPr lang="en-US" dirty="0"/>
              <a:t>Developers must renew subscriptions for notifications as needed as all subscriptions have an expiration time associated with them. If the subscription isn't renewed, it will eventually expire. You'll have to keep track of the subscriptions and make sure that you renew.</a:t>
            </a:r>
          </a:p>
          <a:p>
            <a:endParaRPr lang="en-US" dirty="0"/>
          </a:p>
          <a:p>
            <a:r>
              <a:rPr lang="en-US" dirty="0"/>
              <a:t>The development experience for creating an app that receives change notifications can be challenging because you do have to stand up a well-known and accessible HTTPS secured endpoint to receive the notifications.</a:t>
            </a:r>
          </a:p>
          <a:p>
            <a:endParaRPr lang="en-US" dirty="0"/>
          </a:p>
          <a:p>
            <a:r>
              <a:rPr lang="en-US" dirty="0"/>
              <a:t>A free tool, [</a:t>
            </a:r>
            <a:r>
              <a:rPr lang="en-US" dirty="0" err="1"/>
              <a:t>ngrok</a:t>
            </a:r>
            <a:r>
              <a:rPr lang="en-US" dirty="0"/>
              <a:t>](https://</a:t>
            </a:r>
            <a:r>
              <a:rPr lang="en-US" dirty="0" err="1"/>
              <a:t>ngrok.com</a:t>
            </a:r>
            <a:r>
              <a:rPr lang="en-US" dirty="0"/>
              <a:t>) simplifies the developer experience. It creates a temporary well-known endpoint that redirects to your developer environment. Once you start your local web server to host your application, you start </a:t>
            </a:r>
            <a:r>
              <a:rPr lang="en-US" dirty="0" err="1"/>
              <a:t>ngrok</a:t>
            </a:r>
            <a:r>
              <a:rPr lang="en-US" dirty="0"/>
              <a:t> in a separate process. </a:t>
            </a:r>
            <a:r>
              <a:rPr lang="en-US" dirty="0" err="1"/>
              <a:t>Ngrok</a:t>
            </a:r>
            <a:r>
              <a:rPr lang="en-US" dirty="0"/>
              <a:t> creates a public HTTPS secured endpoint that points to our local web server. Once both are running, Microsoft Graph will be able to submit HTTP POST requests to the </a:t>
            </a:r>
            <a:r>
              <a:rPr lang="en-US" dirty="0" err="1"/>
              <a:t>Ngrok</a:t>
            </a:r>
            <a:r>
              <a:rPr lang="en-US" dirty="0"/>
              <a:t> URL, which will be routed down to our local web server.</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9/8/2020 4:37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391865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9/8/2020 4:37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9/8/2020 4:37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9/8/2020 4:37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2379013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6" y="2849880"/>
            <a:ext cx="7924720" cy="2015239"/>
          </a:xfrm>
        </p:spPr>
        <p:txBody>
          <a:bodyPr/>
          <a:lstStyle/>
          <a:p>
            <a:r>
              <a:rPr lang="en-US" dirty="0"/>
              <a:t>Change Notifications with</a:t>
            </a:r>
            <a:br>
              <a:rPr lang="en-US" dirty="0"/>
            </a:br>
            <a:r>
              <a:rPr lang="en-US" dirty="0"/>
              <a:t>Microsoft Graph</a:t>
            </a:r>
          </a:p>
        </p:txBody>
      </p:sp>
      <p:sp>
        <p:nvSpPr>
          <p:cNvPr id="5" name="Text Placeholder 4"/>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058B3-CB4A-424B-ADD1-96CAA62C74F8}"/>
              </a:ext>
            </a:extLst>
          </p:cNvPr>
          <p:cNvSpPr>
            <a:spLocks noGrp="1"/>
          </p:cNvSpPr>
          <p:nvPr>
            <p:ph type="title"/>
          </p:nvPr>
        </p:nvSpPr>
        <p:spPr/>
        <p:txBody>
          <a:bodyPr/>
          <a:lstStyle/>
          <a:p>
            <a:r>
              <a:rPr lang="en-US" dirty="0"/>
              <a:t>Microsoft 365 Platform</a:t>
            </a:r>
          </a:p>
        </p:txBody>
      </p:sp>
      <p:pic>
        <p:nvPicPr>
          <p:cNvPr id="389" name="Picture 388">
            <a:extLst>
              <a:ext uri="{FF2B5EF4-FFF2-40B4-BE49-F238E27FC236}">
                <a16:creationId xmlns:a16="http://schemas.microsoft.com/office/drawing/2014/main" id="{24C1D9FB-1413-41CC-B0FE-2638DBC83830}"/>
              </a:ext>
            </a:extLst>
          </p:cNvPr>
          <p:cNvPicPr>
            <a:picLocks noChangeAspect="1"/>
          </p:cNvPicPr>
          <p:nvPr/>
        </p:nvPicPr>
        <p:blipFill rotWithShape="1">
          <a:blip r:embed="rId3">
            <a:lum bright="70000" contrast="-70000"/>
          </a:blip>
          <a:srcRect l="29939" t="12869" b="5805"/>
          <a:stretch/>
        </p:blipFill>
        <p:spPr>
          <a:xfrm>
            <a:off x="4812975" y="5086404"/>
            <a:ext cx="2403013" cy="1241242"/>
          </a:xfrm>
          <a:prstGeom prst="rect">
            <a:avLst/>
          </a:prstGeom>
        </p:spPr>
      </p:pic>
      <p:pic>
        <p:nvPicPr>
          <p:cNvPr id="390" name="Picture 389">
            <a:extLst>
              <a:ext uri="{FF2B5EF4-FFF2-40B4-BE49-F238E27FC236}">
                <a16:creationId xmlns:a16="http://schemas.microsoft.com/office/drawing/2014/main" id="{6CFE1B31-958A-4675-A08F-76E2FBA0848D}"/>
              </a:ext>
            </a:extLst>
          </p:cNvPr>
          <p:cNvPicPr>
            <a:picLocks noChangeAspect="1"/>
          </p:cNvPicPr>
          <p:nvPr/>
        </p:nvPicPr>
        <p:blipFill rotWithShape="1">
          <a:blip r:embed="rId3">
            <a:lum bright="70000" contrast="-70000"/>
          </a:blip>
          <a:srcRect l="29939" t="12869" b="5805"/>
          <a:stretch/>
        </p:blipFill>
        <p:spPr>
          <a:xfrm>
            <a:off x="411609" y="5109453"/>
            <a:ext cx="2403013" cy="1241242"/>
          </a:xfrm>
          <a:prstGeom prst="rect">
            <a:avLst/>
          </a:prstGeom>
        </p:spPr>
      </p:pic>
      <p:pic>
        <p:nvPicPr>
          <p:cNvPr id="391" name="Picture 390">
            <a:extLst>
              <a:ext uri="{FF2B5EF4-FFF2-40B4-BE49-F238E27FC236}">
                <a16:creationId xmlns:a16="http://schemas.microsoft.com/office/drawing/2014/main" id="{EC1F23B5-860A-4C19-B1C3-1BE895D482BD}"/>
              </a:ext>
            </a:extLst>
          </p:cNvPr>
          <p:cNvPicPr>
            <a:picLocks noChangeAspect="1"/>
          </p:cNvPicPr>
          <p:nvPr/>
        </p:nvPicPr>
        <p:blipFill rotWithShape="1">
          <a:blip r:embed="rId3">
            <a:lum bright="70000" contrast="-70000"/>
          </a:blip>
          <a:srcRect l="29939" t="12869" b="5805"/>
          <a:stretch/>
        </p:blipFill>
        <p:spPr>
          <a:xfrm>
            <a:off x="6999903" y="5093201"/>
            <a:ext cx="2441968" cy="1241242"/>
          </a:xfrm>
          <a:prstGeom prst="rect">
            <a:avLst/>
          </a:prstGeom>
        </p:spPr>
      </p:pic>
      <p:pic>
        <p:nvPicPr>
          <p:cNvPr id="392" name="Picture 391">
            <a:extLst>
              <a:ext uri="{FF2B5EF4-FFF2-40B4-BE49-F238E27FC236}">
                <a16:creationId xmlns:a16="http://schemas.microsoft.com/office/drawing/2014/main" id="{3E427282-5BFB-4C8D-B373-F72A99294A3C}"/>
              </a:ext>
            </a:extLst>
          </p:cNvPr>
          <p:cNvPicPr>
            <a:picLocks noChangeAspect="1"/>
          </p:cNvPicPr>
          <p:nvPr/>
        </p:nvPicPr>
        <p:blipFill rotWithShape="1">
          <a:blip r:embed="rId3">
            <a:lum bright="70000" contrast="-70000"/>
          </a:blip>
          <a:srcRect l="29939" t="12869" b="5805"/>
          <a:stretch/>
        </p:blipFill>
        <p:spPr>
          <a:xfrm>
            <a:off x="9216991" y="5100009"/>
            <a:ext cx="2533381" cy="1241242"/>
          </a:xfrm>
          <a:prstGeom prst="rect">
            <a:avLst/>
          </a:prstGeom>
        </p:spPr>
      </p:pic>
      <p:sp>
        <p:nvSpPr>
          <p:cNvPr id="396" name="Rectangle 395">
            <a:extLst>
              <a:ext uri="{FF2B5EF4-FFF2-40B4-BE49-F238E27FC236}">
                <a16:creationId xmlns:a16="http://schemas.microsoft.com/office/drawing/2014/main" id="{B4B8B249-D569-44E9-88FC-364F6221EC60}"/>
              </a:ext>
            </a:extLst>
          </p:cNvPr>
          <p:cNvSpPr/>
          <p:nvPr/>
        </p:nvSpPr>
        <p:spPr>
          <a:xfrm>
            <a:off x="9119032" y="1277267"/>
            <a:ext cx="2631340" cy="3587818"/>
          </a:xfrm>
          <a:prstGeom prst="rect">
            <a:avLst/>
          </a:prstGeom>
          <a:solidFill>
            <a:schemeClr val="bg1"/>
          </a:solidFill>
          <a:ln w="15875">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tIns="9144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web, device, </a:t>
            </a:r>
            <a:b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and service apps</a:t>
            </a:r>
          </a:p>
        </p:txBody>
      </p:sp>
      <p:sp>
        <p:nvSpPr>
          <p:cNvPr id="397" name="Rectangle 396">
            <a:extLst>
              <a:ext uri="{FF2B5EF4-FFF2-40B4-BE49-F238E27FC236}">
                <a16:creationId xmlns:a16="http://schemas.microsoft.com/office/drawing/2014/main" id="{9005F082-53A5-486D-A2C7-4987206D3EA3}"/>
              </a:ext>
            </a:extLst>
          </p:cNvPr>
          <p:cNvSpPr/>
          <p:nvPr/>
        </p:nvSpPr>
        <p:spPr>
          <a:xfrm>
            <a:off x="426689" y="1277595"/>
            <a:ext cx="8513969" cy="358781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D0D0D"/>
              </a:solidFill>
              <a:effectLst/>
              <a:uLnTx/>
              <a:uFillTx/>
              <a:latin typeface="Segoe UI Semibold" panose="020B0702040204020203" pitchFamily="34" charset="0"/>
              <a:ea typeface="+mn-ea"/>
              <a:cs typeface="Segoe UI Semibold" panose="020B0702040204020203" pitchFamily="34" charset="0"/>
            </a:endParaRPr>
          </a:p>
        </p:txBody>
      </p:sp>
      <p:sp>
        <p:nvSpPr>
          <p:cNvPr id="398" name="Rectangle 397">
            <a:extLst>
              <a:ext uri="{FF2B5EF4-FFF2-40B4-BE49-F238E27FC236}">
                <a16:creationId xmlns:a16="http://schemas.microsoft.com/office/drawing/2014/main" id="{32CDD411-6375-4C88-A76B-EC69EF064023}"/>
              </a:ext>
            </a:extLst>
          </p:cNvPr>
          <p:cNvSpPr/>
          <p:nvPr/>
        </p:nvSpPr>
        <p:spPr bwMode="auto">
          <a:xfrm>
            <a:off x="426688" y="1282927"/>
            <a:ext cx="8513969"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Extend Microsoft 365 experiences</a:t>
            </a:r>
          </a:p>
        </p:txBody>
      </p:sp>
      <p:sp>
        <p:nvSpPr>
          <p:cNvPr id="399" name="Rectangle 398">
            <a:extLst>
              <a:ext uri="{FF2B5EF4-FFF2-40B4-BE49-F238E27FC236}">
                <a16:creationId xmlns:a16="http://schemas.microsoft.com/office/drawing/2014/main" id="{89B426E4-38FB-419B-89E4-510569C59A12}"/>
              </a:ext>
            </a:extLst>
          </p:cNvPr>
          <p:cNvSpPr/>
          <p:nvPr/>
        </p:nvSpPr>
        <p:spPr>
          <a:xfrm>
            <a:off x="3565712" y="1288987"/>
            <a:ext cx="1627166" cy="458461"/>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endParaRPr>
          </a:p>
        </p:txBody>
      </p:sp>
      <p:sp>
        <p:nvSpPr>
          <p:cNvPr id="400" name="Rectangle 399">
            <a:extLst>
              <a:ext uri="{FF2B5EF4-FFF2-40B4-BE49-F238E27FC236}">
                <a16:creationId xmlns:a16="http://schemas.microsoft.com/office/drawing/2014/main" id="{C68733C3-A236-4C1D-A0F5-38D2853B3C7D}"/>
              </a:ext>
            </a:extLst>
          </p:cNvPr>
          <p:cNvSpPr/>
          <p:nvPr/>
        </p:nvSpPr>
        <p:spPr>
          <a:xfrm>
            <a:off x="426690" y="5086787"/>
            <a:ext cx="11338621" cy="125811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panose="020F0502020204030204"/>
                <a:ea typeface="+mn-ea"/>
                <a:cs typeface="+mn-cs"/>
              </a:rPr>
              <a:t>1</a:t>
            </a:r>
          </a:p>
        </p:txBody>
      </p:sp>
      <p:sp>
        <p:nvSpPr>
          <p:cNvPr id="401" name="TextBox 400">
            <a:extLst>
              <a:ext uri="{FF2B5EF4-FFF2-40B4-BE49-F238E27FC236}">
                <a16:creationId xmlns:a16="http://schemas.microsoft.com/office/drawing/2014/main" id="{E10CE1AF-A06C-4CDF-8178-B6DCFFD6254C}"/>
              </a:ext>
            </a:extLst>
          </p:cNvPr>
          <p:cNvSpPr txBox="1"/>
          <p:nvPr/>
        </p:nvSpPr>
        <p:spPr>
          <a:xfrm>
            <a:off x="9033764" y="4291900"/>
            <a:ext cx="2648215" cy="4893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iOS/Android/Windows/Web</a:t>
            </a:r>
          </a:p>
        </p:txBody>
      </p:sp>
      <p:grpSp>
        <p:nvGrpSpPr>
          <p:cNvPr id="402" name="Group 401">
            <a:extLst>
              <a:ext uri="{FF2B5EF4-FFF2-40B4-BE49-F238E27FC236}">
                <a16:creationId xmlns:a16="http://schemas.microsoft.com/office/drawing/2014/main" id="{53C232C1-2AE4-4064-9BC3-4E10C0476211}"/>
              </a:ext>
            </a:extLst>
          </p:cNvPr>
          <p:cNvGrpSpPr/>
          <p:nvPr/>
        </p:nvGrpSpPr>
        <p:grpSpPr>
          <a:xfrm>
            <a:off x="554187" y="2229506"/>
            <a:ext cx="1506874" cy="2417642"/>
            <a:chOff x="554186" y="1954179"/>
            <a:chExt cx="1667341" cy="2660311"/>
          </a:xfrm>
        </p:grpSpPr>
        <p:sp>
          <p:nvSpPr>
            <p:cNvPr id="403" name="TextBox 402">
              <a:extLst>
                <a:ext uri="{FF2B5EF4-FFF2-40B4-BE49-F238E27FC236}">
                  <a16:creationId xmlns:a16="http://schemas.microsoft.com/office/drawing/2014/main" id="{D648BE0E-1363-4ABE-BB58-6534993BFD01}"/>
                </a:ext>
              </a:extLst>
            </p:cNvPr>
            <p:cNvSpPr txBox="1"/>
            <p:nvPr/>
          </p:nvSpPr>
          <p:spPr>
            <a:xfrm>
              <a:off x="554186" y="1954179"/>
              <a:ext cx="1667341" cy="489295"/>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Documents</a:t>
              </a:r>
            </a:p>
          </p:txBody>
        </p:sp>
        <p:sp>
          <p:nvSpPr>
            <p:cNvPr id="404" name="Freeform 124">
              <a:extLst>
                <a:ext uri="{FF2B5EF4-FFF2-40B4-BE49-F238E27FC236}">
                  <a16:creationId xmlns:a16="http://schemas.microsoft.com/office/drawing/2014/main" id="{609935B1-B0BF-4D28-A42B-1750DC1FA09B}"/>
                </a:ext>
              </a:extLst>
            </p:cNvPr>
            <p:cNvSpPr>
              <a:spLocks/>
            </p:cNvSpPr>
            <p:nvPr/>
          </p:nvSpPr>
          <p:spPr bwMode="auto">
            <a:xfrm>
              <a:off x="599550" y="2374286"/>
              <a:ext cx="1569400" cy="2240204"/>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05" name="Group 404">
              <a:extLst>
                <a:ext uri="{FF2B5EF4-FFF2-40B4-BE49-F238E27FC236}">
                  <a16:creationId xmlns:a16="http://schemas.microsoft.com/office/drawing/2014/main" id="{635C6488-22F5-4C61-B8C9-E175F0BF564D}"/>
                </a:ext>
              </a:extLst>
            </p:cNvPr>
            <p:cNvGrpSpPr/>
            <p:nvPr/>
          </p:nvGrpSpPr>
          <p:grpSpPr>
            <a:xfrm>
              <a:off x="1802614" y="2455210"/>
              <a:ext cx="178777" cy="51888"/>
              <a:chOff x="3519313" y="2455072"/>
              <a:chExt cx="178802" cy="51895"/>
            </a:xfrm>
          </p:grpSpPr>
          <p:cxnSp>
            <p:nvCxnSpPr>
              <p:cNvPr id="422" name="Straight Connector 421">
                <a:extLst>
                  <a:ext uri="{FF2B5EF4-FFF2-40B4-BE49-F238E27FC236}">
                    <a16:creationId xmlns:a16="http://schemas.microsoft.com/office/drawing/2014/main" id="{A2E323A5-C600-44A1-9182-B5B89624F713}"/>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3" name="Rectangle 422">
                <a:extLst>
                  <a:ext uri="{FF2B5EF4-FFF2-40B4-BE49-F238E27FC236}">
                    <a16:creationId xmlns:a16="http://schemas.microsoft.com/office/drawing/2014/main" id="{DAF0A70A-33C2-4CE5-B0B2-85ECB2F2304E}"/>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06" name="Straight Connector 405">
              <a:extLst>
                <a:ext uri="{FF2B5EF4-FFF2-40B4-BE49-F238E27FC236}">
                  <a16:creationId xmlns:a16="http://schemas.microsoft.com/office/drawing/2014/main" id="{7C723DD2-6FE7-44B3-88AA-406D8E1298CD}"/>
                </a:ext>
              </a:extLst>
            </p:cNvPr>
            <p:cNvCxnSpPr>
              <a:cxnSpLocks/>
            </p:cNvCxnSpPr>
            <p:nvPr/>
          </p:nvCxnSpPr>
          <p:spPr>
            <a:xfrm>
              <a:off x="699340" y="2801609"/>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4002905B-7D41-4CEA-9656-F35A7797A43F}"/>
                </a:ext>
              </a:extLst>
            </p:cNvPr>
            <p:cNvCxnSpPr/>
            <p:nvPr/>
          </p:nvCxnSpPr>
          <p:spPr>
            <a:xfrm>
              <a:off x="699340" y="2988548"/>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3BAE0790-9AA7-48E7-8E14-34A8B0FCC864}"/>
                </a:ext>
              </a:extLst>
            </p:cNvPr>
            <p:cNvCxnSpPr/>
            <p:nvPr/>
          </p:nvCxnSpPr>
          <p:spPr>
            <a:xfrm>
              <a:off x="699340" y="3175486"/>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5BFE027B-5ED2-40DF-B85B-F2B82A9BE2EF}"/>
                </a:ext>
              </a:extLst>
            </p:cNvPr>
            <p:cNvCxnSpPr/>
            <p:nvPr/>
          </p:nvCxnSpPr>
          <p:spPr>
            <a:xfrm>
              <a:off x="699340" y="3362425"/>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5D369368-C1AD-4B15-8495-EA76EDA58F37}"/>
                </a:ext>
              </a:extLst>
            </p:cNvPr>
            <p:cNvCxnSpPr/>
            <p:nvPr/>
          </p:nvCxnSpPr>
          <p:spPr>
            <a:xfrm>
              <a:off x="699339" y="3736302"/>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E24E0456-4570-4222-865D-FF56BC7434D7}"/>
                </a:ext>
              </a:extLst>
            </p:cNvPr>
            <p:cNvCxnSpPr/>
            <p:nvPr/>
          </p:nvCxnSpPr>
          <p:spPr>
            <a:xfrm>
              <a:off x="699339" y="3549363"/>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5CABEB12-7AA6-45A9-9687-E6DB1C92A6A2}"/>
                </a:ext>
              </a:extLst>
            </p:cNvPr>
            <p:cNvCxnSpPr/>
            <p:nvPr/>
          </p:nvCxnSpPr>
          <p:spPr>
            <a:xfrm>
              <a:off x="699339" y="4484055"/>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13" name="Straight Connector 412">
              <a:extLst>
                <a:ext uri="{FF2B5EF4-FFF2-40B4-BE49-F238E27FC236}">
                  <a16:creationId xmlns:a16="http://schemas.microsoft.com/office/drawing/2014/main" id="{6B3532BD-E1F0-4C41-B780-3B892677650C}"/>
                </a:ext>
              </a:extLst>
            </p:cNvPr>
            <p:cNvCxnSpPr/>
            <p:nvPr/>
          </p:nvCxnSpPr>
          <p:spPr>
            <a:xfrm>
              <a:off x="699339" y="4297117"/>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14" name="Rectangle 413">
              <a:extLst>
                <a:ext uri="{FF2B5EF4-FFF2-40B4-BE49-F238E27FC236}">
                  <a16:creationId xmlns:a16="http://schemas.microsoft.com/office/drawing/2014/main" id="{5626128C-730F-47B0-A74D-9E05724894BC}"/>
                </a:ext>
              </a:extLst>
            </p:cNvPr>
            <p:cNvSpPr/>
            <p:nvPr/>
          </p:nvSpPr>
          <p:spPr>
            <a:xfrm>
              <a:off x="1027661" y="3882397"/>
              <a:ext cx="735186" cy="279621"/>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15" name="Group 414">
              <a:extLst>
                <a:ext uri="{FF2B5EF4-FFF2-40B4-BE49-F238E27FC236}">
                  <a16:creationId xmlns:a16="http://schemas.microsoft.com/office/drawing/2014/main" id="{5FB17DC9-394C-463E-A73C-673CBC6065F1}"/>
                </a:ext>
              </a:extLst>
            </p:cNvPr>
            <p:cNvGrpSpPr/>
            <p:nvPr/>
          </p:nvGrpSpPr>
          <p:grpSpPr>
            <a:xfrm>
              <a:off x="1617809" y="2911668"/>
              <a:ext cx="441960" cy="436344"/>
              <a:chOff x="5236308" y="471199"/>
              <a:chExt cx="662637" cy="654216"/>
            </a:xfrm>
          </p:grpSpPr>
          <p:sp>
            <p:nvSpPr>
              <p:cNvPr id="420" name="Partial Circle 419">
                <a:extLst>
                  <a:ext uri="{FF2B5EF4-FFF2-40B4-BE49-F238E27FC236}">
                    <a16:creationId xmlns:a16="http://schemas.microsoft.com/office/drawing/2014/main" id="{B4504C37-A7BB-4156-9D6A-79C5D4F534C9}"/>
                  </a:ext>
                </a:extLst>
              </p:cNvPr>
              <p:cNvSpPr/>
              <p:nvPr/>
            </p:nvSpPr>
            <p:spPr bwMode="auto">
              <a:xfrm>
                <a:off x="5236308" y="508000"/>
                <a:ext cx="617415" cy="617415"/>
              </a:xfrm>
              <a:prstGeom prst="pi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1" name="Partial Circle 420">
                <a:extLst>
                  <a:ext uri="{FF2B5EF4-FFF2-40B4-BE49-F238E27FC236}">
                    <a16:creationId xmlns:a16="http://schemas.microsoft.com/office/drawing/2014/main" id="{15604ADB-133B-43EC-A046-D35C29E8ECAF}"/>
                  </a:ext>
                </a:extLst>
              </p:cNvPr>
              <p:cNvSpPr/>
              <p:nvPr/>
            </p:nvSpPr>
            <p:spPr bwMode="auto">
              <a:xfrm rot="18411831">
                <a:off x="5272772" y="471199"/>
                <a:ext cx="626173" cy="626173"/>
              </a:xfrm>
              <a:prstGeom prst="pie">
                <a:avLst>
                  <a:gd name="adj1" fmla="val 19394019"/>
                  <a:gd name="adj2" fmla="val 3105972"/>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cxnSp>
          <p:nvCxnSpPr>
            <p:cNvPr id="416" name="Straight Connector 415">
              <a:extLst>
                <a:ext uri="{FF2B5EF4-FFF2-40B4-BE49-F238E27FC236}">
                  <a16:creationId xmlns:a16="http://schemas.microsoft.com/office/drawing/2014/main" id="{57AA1F80-08BD-4A87-A0C8-814990EA7213}"/>
                </a:ext>
              </a:extLst>
            </p:cNvPr>
            <p:cNvCxnSpPr>
              <a:cxnSpLocks/>
            </p:cNvCxnSpPr>
            <p:nvPr/>
          </p:nvCxnSpPr>
          <p:spPr>
            <a:xfrm>
              <a:off x="599550" y="2611553"/>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17" name="Group 416">
              <a:extLst>
                <a:ext uri="{FF2B5EF4-FFF2-40B4-BE49-F238E27FC236}">
                  <a16:creationId xmlns:a16="http://schemas.microsoft.com/office/drawing/2014/main" id="{9163892A-B8E6-4038-9695-60B5DBF16EEF}"/>
                </a:ext>
              </a:extLst>
            </p:cNvPr>
            <p:cNvGrpSpPr/>
            <p:nvPr/>
          </p:nvGrpSpPr>
          <p:grpSpPr>
            <a:xfrm>
              <a:off x="2035536" y="2448739"/>
              <a:ext cx="59952" cy="59952"/>
              <a:chOff x="3544362" y="2448739"/>
              <a:chExt cx="59952" cy="59952"/>
            </a:xfrm>
          </p:grpSpPr>
          <p:cxnSp>
            <p:nvCxnSpPr>
              <p:cNvPr id="418" name="Straight Connector 417">
                <a:extLst>
                  <a:ext uri="{FF2B5EF4-FFF2-40B4-BE49-F238E27FC236}">
                    <a16:creationId xmlns:a16="http://schemas.microsoft.com/office/drawing/2014/main" id="{D7DC8C8B-FA2C-44E0-8A7F-558127E3B923}"/>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25AD6BEA-FEA1-4AAA-8F8B-B029E908545F}"/>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24" name="Group 423">
            <a:extLst>
              <a:ext uri="{FF2B5EF4-FFF2-40B4-BE49-F238E27FC236}">
                <a16:creationId xmlns:a16="http://schemas.microsoft.com/office/drawing/2014/main" id="{435FC9D9-BE2E-4BDD-A52E-8BCD5A3F346F}"/>
              </a:ext>
            </a:extLst>
          </p:cNvPr>
          <p:cNvGrpSpPr/>
          <p:nvPr/>
        </p:nvGrpSpPr>
        <p:grpSpPr>
          <a:xfrm>
            <a:off x="2122669" y="2815266"/>
            <a:ext cx="2509648" cy="1828445"/>
            <a:chOff x="2266283" y="2734746"/>
            <a:chExt cx="2615623" cy="1910922"/>
          </a:xfrm>
        </p:grpSpPr>
        <p:sp>
          <p:nvSpPr>
            <p:cNvPr id="425" name="TextBox 424">
              <a:extLst>
                <a:ext uri="{FF2B5EF4-FFF2-40B4-BE49-F238E27FC236}">
                  <a16:creationId xmlns:a16="http://schemas.microsoft.com/office/drawing/2014/main" id="{71E85675-BB21-4DB5-BA79-2DD0A6ADAA04}"/>
                </a:ext>
              </a:extLst>
            </p:cNvPr>
            <p:cNvSpPr txBox="1"/>
            <p:nvPr/>
          </p:nvSpPr>
          <p:spPr>
            <a:xfrm>
              <a:off x="2671849" y="2734746"/>
              <a:ext cx="1834076" cy="493142"/>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Conversations</a:t>
              </a:r>
            </a:p>
          </p:txBody>
        </p:sp>
        <p:grpSp>
          <p:nvGrpSpPr>
            <p:cNvPr id="426" name="Group 425">
              <a:extLst>
                <a:ext uri="{FF2B5EF4-FFF2-40B4-BE49-F238E27FC236}">
                  <a16:creationId xmlns:a16="http://schemas.microsoft.com/office/drawing/2014/main" id="{E875E0E6-B461-45E9-A764-F01FE09055EF}"/>
                </a:ext>
              </a:extLst>
            </p:cNvPr>
            <p:cNvGrpSpPr/>
            <p:nvPr/>
          </p:nvGrpSpPr>
          <p:grpSpPr>
            <a:xfrm>
              <a:off x="2266283" y="3152287"/>
              <a:ext cx="2615623" cy="1493381"/>
              <a:chOff x="860785" y="2274531"/>
              <a:chExt cx="1711028" cy="976904"/>
            </a:xfrm>
          </p:grpSpPr>
          <p:grpSp>
            <p:nvGrpSpPr>
              <p:cNvPr id="437" name="Group 436">
                <a:extLst>
                  <a:ext uri="{FF2B5EF4-FFF2-40B4-BE49-F238E27FC236}">
                    <a16:creationId xmlns:a16="http://schemas.microsoft.com/office/drawing/2014/main" id="{49DDBE94-57EE-4DF3-B96C-4E0BB3A60D3C}"/>
                  </a:ext>
                </a:extLst>
              </p:cNvPr>
              <p:cNvGrpSpPr/>
              <p:nvPr/>
            </p:nvGrpSpPr>
            <p:grpSpPr>
              <a:xfrm>
                <a:off x="860785" y="2274531"/>
                <a:ext cx="1711028" cy="976904"/>
                <a:chOff x="506413" y="1787409"/>
                <a:chExt cx="2105025" cy="1201854"/>
              </a:xfrm>
            </p:grpSpPr>
            <p:sp>
              <p:nvSpPr>
                <p:cNvPr id="441" name="Rectangle 20">
                  <a:extLst>
                    <a:ext uri="{FF2B5EF4-FFF2-40B4-BE49-F238E27FC236}">
                      <a16:creationId xmlns:a16="http://schemas.microsoft.com/office/drawing/2014/main" id="{B33B93EB-5872-4DDE-9778-F68FA37E5ED0}"/>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2" name="Oval 21">
                  <a:extLst>
                    <a:ext uri="{FF2B5EF4-FFF2-40B4-BE49-F238E27FC236}">
                      <a16:creationId xmlns:a16="http://schemas.microsoft.com/office/drawing/2014/main" id="{254C58B7-0266-47D4-96FA-B12CDF18E59D}"/>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3" name="Freeform 23">
                  <a:extLst>
                    <a:ext uri="{FF2B5EF4-FFF2-40B4-BE49-F238E27FC236}">
                      <a16:creationId xmlns:a16="http://schemas.microsoft.com/office/drawing/2014/main" id="{8DCD5C5A-0DB7-4E9C-A250-5A279E79FBDD}"/>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438" name="Rectangle 437">
                <a:extLst>
                  <a:ext uri="{FF2B5EF4-FFF2-40B4-BE49-F238E27FC236}">
                    <a16:creationId xmlns:a16="http://schemas.microsoft.com/office/drawing/2014/main" id="{3973F69B-8D6C-4BA2-ACD6-908490901C29}"/>
                  </a:ext>
                </a:extLst>
              </p:cNvPr>
              <p:cNvSpPr/>
              <p:nvPr/>
            </p:nvSpPr>
            <p:spPr bwMode="auto">
              <a:xfrm>
                <a:off x="1416844" y="2379232"/>
                <a:ext cx="846536" cy="7395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9" name="Rectangle 438">
                <a:extLst>
                  <a:ext uri="{FF2B5EF4-FFF2-40B4-BE49-F238E27FC236}">
                    <a16:creationId xmlns:a16="http://schemas.microsoft.com/office/drawing/2014/main" id="{244AA675-5ECC-45D7-A555-F647D54B88B8}"/>
                  </a:ext>
                </a:extLst>
              </p:cNvPr>
              <p:cNvSpPr/>
              <p:nvPr/>
            </p:nvSpPr>
            <p:spPr bwMode="auto">
              <a:xfrm>
                <a:off x="1142807" y="2375321"/>
                <a:ext cx="234036" cy="73958"/>
              </a:xfrm>
              <a:prstGeom prst="rect">
                <a:avLst/>
              </a:prstGeom>
              <a:solidFill>
                <a:schemeClr val="bg1"/>
              </a:solid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5" bIns="34285"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0" name="Rectangle 439">
                <a:extLst>
                  <a:ext uri="{FF2B5EF4-FFF2-40B4-BE49-F238E27FC236}">
                    <a16:creationId xmlns:a16="http://schemas.microsoft.com/office/drawing/2014/main" id="{19AA5B78-C2A1-4094-B326-C9A917353320}"/>
                  </a:ext>
                </a:extLst>
              </p:cNvPr>
              <p:cNvSpPr/>
              <p:nvPr/>
            </p:nvSpPr>
            <p:spPr bwMode="auto">
              <a:xfrm>
                <a:off x="1142807" y="2375321"/>
                <a:ext cx="234036" cy="709167"/>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427" name="Straight Connector 426">
              <a:extLst>
                <a:ext uri="{FF2B5EF4-FFF2-40B4-BE49-F238E27FC236}">
                  <a16:creationId xmlns:a16="http://schemas.microsoft.com/office/drawing/2014/main" id="{7ED1F949-FC8C-491E-A289-808B4273E484}"/>
                </a:ext>
              </a:extLst>
            </p:cNvPr>
            <p:cNvCxnSpPr/>
            <p:nvPr/>
          </p:nvCxnSpPr>
          <p:spPr>
            <a:xfrm>
              <a:off x="3343330" y="3589569"/>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011231E9-7CF5-4831-81EF-74F89FE432B6}"/>
                </a:ext>
              </a:extLst>
            </p:cNvPr>
            <p:cNvCxnSpPr/>
            <p:nvPr/>
          </p:nvCxnSpPr>
          <p:spPr>
            <a:xfrm>
              <a:off x="3343330" y="365934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9" name="Group 428">
              <a:extLst>
                <a:ext uri="{FF2B5EF4-FFF2-40B4-BE49-F238E27FC236}">
                  <a16:creationId xmlns:a16="http://schemas.microsoft.com/office/drawing/2014/main" id="{600D7352-2F92-4C2F-85A3-DE46C6B15D6C}"/>
                </a:ext>
              </a:extLst>
            </p:cNvPr>
            <p:cNvGrpSpPr/>
            <p:nvPr/>
          </p:nvGrpSpPr>
          <p:grpSpPr>
            <a:xfrm>
              <a:off x="3465764" y="3856258"/>
              <a:ext cx="904970" cy="79564"/>
              <a:chOff x="5149230" y="3727609"/>
              <a:chExt cx="905098" cy="79575"/>
            </a:xfrm>
          </p:grpSpPr>
          <p:cxnSp>
            <p:nvCxnSpPr>
              <p:cNvPr id="435" name="Straight Connector 434">
                <a:extLst>
                  <a:ext uri="{FF2B5EF4-FFF2-40B4-BE49-F238E27FC236}">
                    <a16:creationId xmlns:a16="http://schemas.microsoft.com/office/drawing/2014/main" id="{55B83634-8F6D-4A07-A4C0-378AFD2BE69C}"/>
                  </a:ext>
                </a:extLst>
              </p:cNvPr>
              <p:cNvCxnSpPr/>
              <p:nvPr/>
            </p:nvCxnSpPr>
            <p:spPr>
              <a:xfrm>
                <a:off x="5149230" y="3727609"/>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56466D7F-34E0-461E-A6EE-30354709424D}"/>
                  </a:ext>
                </a:extLst>
              </p:cNvPr>
              <p:cNvCxnSpPr/>
              <p:nvPr/>
            </p:nvCxnSpPr>
            <p:spPr>
              <a:xfrm>
                <a:off x="5149230" y="3807184"/>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30" name="Straight Connector 429">
              <a:extLst>
                <a:ext uri="{FF2B5EF4-FFF2-40B4-BE49-F238E27FC236}">
                  <a16:creationId xmlns:a16="http://schemas.microsoft.com/office/drawing/2014/main" id="{1001D14F-317F-470C-AF7A-48A3668EF1D2}"/>
                </a:ext>
              </a:extLst>
            </p:cNvPr>
            <p:cNvCxnSpPr/>
            <p:nvPr/>
          </p:nvCxnSpPr>
          <p:spPr>
            <a:xfrm>
              <a:off x="3341660" y="414158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614E0F55-E8F8-40E1-989D-16A39C78CCE9}"/>
                </a:ext>
              </a:extLst>
            </p:cNvPr>
            <p:cNvCxnSpPr/>
            <p:nvPr/>
          </p:nvCxnSpPr>
          <p:spPr>
            <a:xfrm>
              <a:off x="3341660" y="4211367"/>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2" name="people_5" title="Icon of a person with a box around them">
              <a:extLst>
                <a:ext uri="{FF2B5EF4-FFF2-40B4-BE49-F238E27FC236}">
                  <a16:creationId xmlns:a16="http://schemas.microsoft.com/office/drawing/2014/main" id="{A3507F6B-1205-4EF5-934B-402CB7C6858E}"/>
                </a:ext>
              </a:extLst>
            </p:cNvPr>
            <p:cNvSpPr>
              <a:spLocks noChangeAspect="1" noEditPoints="1"/>
            </p:cNvSpPr>
            <p:nvPr/>
          </p:nvSpPr>
          <p:spPr bwMode="auto">
            <a:xfrm>
              <a:off x="3214970" y="3559909"/>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3" name="people_5" title="Icon of a person with a box around them">
              <a:extLst>
                <a:ext uri="{FF2B5EF4-FFF2-40B4-BE49-F238E27FC236}">
                  <a16:creationId xmlns:a16="http://schemas.microsoft.com/office/drawing/2014/main" id="{86F06F8C-EC6F-4008-906D-DE805AEC19A5}"/>
                </a:ext>
              </a:extLst>
            </p:cNvPr>
            <p:cNvSpPr>
              <a:spLocks noChangeAspect="1" noEditPoints="1"/>
            </p:cNvSpPr>
            <p:nvPr/>
          </p:nvSpPr>
          <p:spPr bwMode="auto">
            <a:xfrm>
              <a:off x="3334788" y="3838756"/>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4" name="people_5" title="Icon of a person with a box around them">
              <a:extLst>
                <a:ext uri="{FF2B5EF4-FFF2-40B4-BE49-F238E27FC236}">
                  <a16:creationId xmlns:a16="http://schemas.microsoft.com/office/drawing/2014/main" id="{948A2757-B165-4E3B-B366-47CFBE083034}"/>
                </a:ext>
              </a:extLst>
            </p:cNvPr>
            <p:cNvSpPr>
              <a:spLocks noChangeAspect="1" noEditPoints="1"/>
            </p:cNvSpPr>
            <p:nvPr/>
          </p:nvSpPr>
          <p:spPr bwMode="auto">
            <a:xfrm>
              <a:off x="3209049" y="4100200"/>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44" name="Group 443">
            <a:extLst>
              <a:ext uri="{FF2B5EF4-FFF2-40B4-BE49-F238E27FC236}">
                <a16:creationId xmlns:a16="http://schemas.microsoft.com/office/drawing/2014/main" id="{F007ED73-819E-4DE9-BD73-D278B6B05026}"/>
              </a:ext>
            </a:extLst>
          </p:cNvPr>
          <p:cNvGrpSpPr/>
          <p:nvPr/>
        </p:nvGrpSpPr>
        <p:grpSpPr>
          <a:xfrm>
            <a:off x="4722705" y="2241366"/>
            <a:ext cx="1501789" cy="2402345"/>
            <a:chOff x="4992634" y="1954179"/>
            <a:chExt cx="1667341" cy="2655866"/>
          </a:xfrm>
        </p:grpSpPr>
        <p:grpSp>
          <p:nvGrpSpPr>
            <p:cNvPr id="445" name="Group 444">
              <a:extLst>
                <a:ext uri="{FF2B5EF4-FFF2-40B4-BE49-F238E27FC236}">
                  <a16:creationId xmlns:a16="http://schemas.microsoft.com/office/drawing/2014/main" id="{F8C06652-6CCD-43B3-B34D-C4018398359E}"/>
                </a:ext>
              </a:extLst>
            </p:cNvPr>
            <p:cNvGrpSpPr/>
            <p:nvPr/>
          </p:nvGrpSpPr>
          <p:grpSpPr>
            <a:xfrm>
              <a:off x="4992634" y="1954179"/>
              <a:ext cx="1667341" cy="2655866"/>
              <a:chOff x="6832147" y="1953970"/>
              <a:chExt cx="1667578" cy="2656243"/>
            </a:xfrm>
          </p:grpSpPr>
          <p:sp>
            <p:nvSpPr>
              <p:cNvPr id="513" name="TextBox 512">
                <a:extLst>
                  <a:ext uri="{FF2B5EF4-FFF2-40B4-BE49-F238E27FC236}">
                    <a16:creationId xmlns:a16="http://schemas.microsoft.com/office/drawing/2014/main" id="{FF5CB58D-1407-4E34-843C-90AFFE9D5D30}"/>
                  </a:ext>
                </a:extLst>
              </p:cNvPr>
              <p:cNvSpPr txBox="1"/>
              <p:nvPr/>
            </p:nvSpPr>
            <p:spPr>
              <a:xfrm>
                <a:off x="6832147" y="1953970"/>
                <a:ext cx="1667578" cy="489353"/>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Pages</a:t>
                </a:r>
              </a:p>
            </p:txBody>
          </p:sp>
          <p:sp>
            <p:nvSpPr>
              <p:cNvPr id="514" name="Freeform 124">
                <a:extLst>
                  <a:ext uri="{FF2B5EF4-FFF2-40B4-BE49-F238E27FC236}">
                    <a16:creationId xmlns:a16="http://schemas.microsoft.com/office/drawing/2014/main" id="{3295418C-35A9-4AF0-9D80-98D1059F8F8A}"/>
                  </a:ext>
                </a:extLst>
              </p:cNvPr>
              <p:cNvSpPr>
                <a:spLocks/>
              </p:cNvSpPr>
              <p:nvPr/>
            </p:nvSpPr>
            <p:spPr bwMode="auto">
              <a:xfrm>
                <a:off x="6881125" y="2369691"/>
                <a:ext cx="1569623" cy="224052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5" name="Rectangle 514">
                <a:extLst>
                  <a:ext uri="{FF2B5EF4-FFF2-40B4-BE49-F238E27FC236}">
                    <a16:creationId xmlns:a16="http://schemas.microsoft.com/office/drawing/2014/main" id="{DD7B2A54-37EB-4865-A04F-BB7ED051B75F}"/>
                  </a:ext>
                </a:extLst>
              </p:cNvPr>
              <p:cNvSpPr/>
              <p:nvPr/>
            </p:nvSpPr>
            <p:spPr>
              <a:xfrm>
                <a:off x="7002590" y="2774445"/>
                <a:ext cx="1318182" cy="373929"/>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6" name="Rectangle 515">
                <a:extLst>
                  <a:ext uri="{FF2B5EF4-FFF2-40B4-BE49-F238E27FC236}">
                    <a16:creationId xmlns:a16="http://schemas.microsoft.com/office/drawing/2014/main" id="{FAF7EEA8-5338-48D4-8C9A-C9AB79F4C09D}"/>
                  </a:ext>
                </a:extLst>
              </p:cNvPr>
              <p:cNvSpPr/>
              <p:nvPr/>
            </p:nvSpPr>
            <p:spPr>
              <a:xfrm>
                <a:off x="7002590" y="3261494"/>
                <a:ext cx="320512" cy="35979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7" name="Rectangle 516">
                <a:extLst>
                  <a:ext uri="{FF2B5EF4-FFF2-40B4-BE49-F238E27FC236}">
                    <a16:creationId xmlns:a16="http://schemas.microsoft.com/office/drawing/2014/main" id="{EC3C8FDA-3F51-4B14-887E-1FD6A1D8B566}"/>
                  </a:ext>
                </a:extLst>
              </p:cNvPr>
              <p:cNvSpPr/>
              <p:nvPr/>
            </p:nvSpPr>
            <p:spPr>
              <a:xfrm>
                <a:off x="7002589" y="3761115"/>
                <a:ext cx="819347" cy="719581"/>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8" name="Rectangle 517">
                <a:extLst>
                  <a:ext uri="{FF2B5EF4-FFF2-40B4-BE49-F238E27FC236}">
                    <a16:creationId xmlns:a16="http://schemas.microsoft.com/office/drawing/2014/main" id="{3958270B-4B9D-4FBE-B906-E6F21C51A3CB}"/>
                  </a:ext>
                </a:extLst>
              </p:cNvPr>
              <p:cNvSpPr/>
              <p:nvPr/>
            </p:nvSpPr>
            <p:spPr>
              <a:xfrm>
                <a:off x="7999243" y="3258189"/>
                <a:ext cx="320512" cy="1219203"/>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9" name="Rectangle 518">
                <a:extLst>
                  <a:ext uri="{FF2B5EF4-FFF2-40B4-BE49-F238E27FC236}">
                    <a16:creationId xmlns:a16="http://schemas.microsoft.com/office/drawing/2014/main" id="{F103E5CB-B226-4F7C-918B-9FDD8DE09FB0}"/>
                  </a:ext>
                </a:extLst>
              </p:cNvPr>
              <p:cNvSpPr/>
              <p:nvPr/>
            </p:nvSpPr>
            <p:spPr>
              <a:xfrm>
                <a:off x="7500408" y="3258190"/>
                <a:ext cx="320512" cy="359792"/>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grpSp>
        <p:grpSp>
          <p:nvGrpSpPr>
            <p:cNvPr id="446" name="Group 445">
              <a:extLst>
                <a:ext uri="{FF2B5EF4-FFF2-40B4-BE49-F238E27FC236}">
                  <a16:creationId xmlns:a16="http://schemas.microsoft.com/office/drawing/2014/main" id="{7AF6F641-74DC-45DF-85AA-4EED07689B28}"/>
                </a:ext>
              </a:extLst>
            </p:cNvPr>
            <p:cNvGrpSpPr/>
            <p:nvPr/>
          </p:nvGrpSpPr>
          <p:grpSpPr>
            <a:xfrm>
              <a:off x="6245149" y="2449934"/>
              <a:ext cx="178777" cy="51888"/>
              <a:chOff x="3519313" y="2455072"/>
              <a:chExt cx="178802" cy="51895"/>
            </a:xfrm>
          </p:grpSpPr>
          <p:cxnSp>
            <p:nvCxnSpPr>
              <p:cNvPr id="453" name="Straight Connector 452">
                <a:extLst>
                  <a:ext uri="{FF2B5EF4-FFF2-40B4-BE49-F238E27FC236}">
                    <a16:creationId xmlns:a16="http://schemas.microsoft.com/office/drawing/2014/main" id="{4676732D-6C99-4F59-9EA4-FB48280F0F09}"/>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2" name="Rectangle 511">
                <a:extLst>
                  <a:ext uri="{FF2B5EF4-FFF2-40B4-BE49-F238E27FC236}">
                    <a16:creationId xmlns:a16="http://schemas.microsoft.com/office/drawing/2014/main" id="{1BFBC584-E232-4F86-BF19-F47FF9E28E6F}"/>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47" name="Group 446">
              <a:extLst>
                <a:ext uri="{FF2B5EF4-FFF2-40B4-BE49-F238E27FC236}">
                  <a16:creationId xmlns:a16="http://schemas.microsoft.com/office/drawing/2014/main" id="{8BF90521-D75D-416A-B8B8-8857895E4B28}"/>
                </a:ext>
              </a:extLst>
            </p:cNvPr>
            <p:cNvGrpSpPr/>
            <p:nvPr/>
          </p:nvGrpSpPr>
          <p:grpSpPr>
            <a:xfrm>
              <a:off x="6478071" y="2443463"/>
              <a:ext cx="59952" cy="59952"/>
              <a:chOff x="3544362" y="2448739"/>
              <a:chExt cx="59952" cy="59952"/>
            </a:xfrm>
          </p:grpSpPr>
          <p:cxnSp>
            <p:nvCxnSpPr>
              <p:cNvPr id="449" name="Straight Connector 448">
                <a:extLst>
                  <a:ext uri="{FF2B5EF4-FFF2-40B4-BE49-F238E27FC236}">
                    <a16:creationId xmlns:a16="http://schemas.microsoft.com/office/drawing/2014/main" id="{B75BA815-73C3-495B-A633-6DC74EF6E3C7}"/>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3C6A5D4D-A695-41A4-8658-B13A951C7541}"/>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448" name="Straight Connector 447">
              <a:extLst>
                <a:ext uri="{FF2B5EF4-FFF2-40B4-BE49-F238E27FC236}">
                  <a16:creationId xmlns:a16="http://schemas.microsoft.com/office/drawing/2014/main" id="{3155721B-E2DE-407A-9876-25BDFF2D6C65}"/>
                </a:ext>
              </a:extLst>
            </p:cNvPr>
            <p:cNvCxnSpPr>
              <a:cxnSpLocks/>
            </p:cNvCxnSpPr>
            <p:nvPr/>
          </p:nvCxnSpPr>
          <p:spPr>
            <a:xfrm>
              <a:off x="5041605" y="2602394"/>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20" name="Group 519">
            <a:extLst>
              <a:ext uri="{FF2B5EF4-FFF2-40B4-BE49-F238E27FC236}">
                <a16:creationId xmlns:a16="http://schemas.microsoft.com/office/drawing/2014/main" id="{4ADFC889-FAA5-432F-81DE-01FF79224979}"/>
              </a:ext>
            </a:extLst>
          </p:cNvPr>
          <p:cNvGrpSpPr/>
          <p:nvPr/>
        </p:nvGrpSpPr>
        <p:grpSpPr>
          <a:xfrm>
            <a:off x="10074669" y="2884781"/>
            <a:ext cx="585527" cy="1090514"/>
            <a:chOff x="10084161" y="3071504"/>
            <a:chExt cx="585527" cy="1090514"/>
          </a:xfrm>
        </p:grpSpPr>
        <p:grpSp>
          <p:nvGrpSpPr>
            <p:cNvPr id="521" name="Group 520">
              <a:extLst>
                <a:ext uri="{FF2B5EF4-FFF2-40B4-BE49-F238E27FC236}">
                  <a16:creationId xmlns:a16="http://schemas.microsoft.com/office/drawing/2014/main" id="{75A6F67B-90D2-493F-8237-19A5EBA9F7B1}"/>
                </a:ext>
              </a:extLst>
            </p:cNvPr>
            <p:cNvGrpSpPr/>
            <p:nvPr/>
          </p:nvGrpSpPr>
          <p:grpSpPr>
            <a:xfrm>
              <a:off x="10084161" y="3071504"/>
              <a:ext cx="585527" cy="1090514"/>
              <a:chOff x="10084161" y="3117288"/>
              <a:chExt cx="585527" cy="1090514"/>
            </a:xfrm>
          </p:grpSpPr>
          <p:sp>
            <p:nvSpPr>
              <p:cNvPr id="525" name="Rectangle: Rounded Corners 524">
                <a:extLst>
                  <a:ext uri="{FF2B5EF4-FFF2-40B4-BE49-F238E27FC236}">
                    <a16:creationId xmlns:a16="http://schemas.microsoft.com/office/drawing/2014/main" id="{A5D2AC59-B718-4F1D-8A99-57CFA728B6DF}"/>
                  </a:ext>
                </a:extLst>
              </p:cNvPr>
              <p:cNvSpPr/>
              <p:nvPr/>
            </p:nvSpPr>
            <p:spPr bwMode="auto">
              <a:xfrm>
                <a:off x="10084161" y="3117288"/>
                <a:ext cx="585527" cy="1090514"/>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6" name="Oval 525">
                <a:extLst>
                  <a:ext uri="{FF2B5EF4-FFF2-40B4-BE49-F238E27FC236}">
                    <a16:creationId xmlns:a16="http://schemas.microsoft.com/office/drawing/2014/main" id="{3C9221AC-3EF5-4CC6-BC8A-A9739D5D0315}"/>
                  </a:ext>
                </a:extLst>
              </p:cNvPr>
              <p:cNvSpPr/>
              <p:nvPr/>
            </p:nvSpPr>
            <p:spPr bwMode="auto">
              <a:xfrm>
                <a:off x="10283455" y="3245970"/>
                <a:ext cx="186938" cy="186938"/>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7" name="Oval 526">
                <a:extLst>
                  <a:ext uri="{FF2B5EF4-FFF2-40B4-BE49-F238E27FC236}">
                    <a16:creationId xmlns:a16="http://schemas.microsoft.com/office/drawing/2014/main" id="{52C221E1-9180-4523-9B24-B85C0C489F5B}"/>
                  </a:ext>
                </a:extLst>
              </p:cNvPr>
              <p:cNvSpPr/>
              <p:nvPr/>
            </p:nvSpPr>
            <p:spPr bwMode="auto">
              <a:xfrm>
                <a:off x="10354065" y="4101529"/>
                <a:ext cx="45719" cy="45719"/>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8" name="Rectangle: Rounded Corners 527">
                <a:extLst>
                  <a:ext uri="{FF2B5EF4-FFF2-40B4-BE49-F238E27FC236}">
                    <a16:creationId xmlns:a16="http://schemas.microsoft.com/office/drawing/2014/main" id="{266D8636-5780-4877-83AF-7E0CF16C3A09}"/>
                  </a:ext>
                </a:extLst>
              </p:cNvPr>
              <p:cNvSpPr/>
              <p:nvPr/>
            </p:nvSpPr>
            <p:spPr bwMode="auto">
              <a:xfrm>
                <a:off x="10209505" y="3510760"/>
                <a:ext cx="342529"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9" name="Rectangle: Rounded Corners 528">
                <a:extLst>
                  <a:ext uri="{FF2B5EF4-FFF2-40B4-BE49-F238E27FC236}">
                    <a16:creationId xmlns:a16="http://schemas.microsoft.com/office/drawing/2014/main" id="{71CB044B-77FD-41FF-8B54-14A102825FF5}"/>
                  </a:ext>
                </a:extLst>
              </p:cNvPr>
              <p:cNvSpPr/>
              <p:nvPr/>
            </p:nvSpPr>
            <p:spPr bwMode="auto">
              <a:xfrm>
                <a:off x="10209505" y="3704250"/>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30" name="Rectangle: Rounded Corners 529">
                <a:extLst>
                  <a:ext uri="{FF2B5EF4-FFF2-40B4-BE49-F238E27FC236}">
                    <a16:creationId xmlns:a16="http://schemas.microsoft.com/office/drawing/2014/main" id="{CF23083F-DCB1-4F0A-A9CD-8B05E8A83EE7}"/>
                  </a:ext>
                </a:extLst>
              </p:cNvPr>
              <p:cNvSpPr/>
              <p:nvPr/>
            </p:nvSpPr>
            <p:spPr bwMode="auto">
              <a:xfrm>
                <a:off x="10209505" y="3896979"/>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cxnSp>
          <p:nvCxnSpPr>
            <p:cNvPr id="522" name="Straight Connector 521">
              <a:extLst>
                <a:ext uri="{FF2B5EF4-FFF2-40B4-BE49-F238E27FC236}">
                  <a16:creationId xmlns:a16="http://schemas.microsoft.com/office/drawing/2014/main" id="{7337BE95-2952-40A4-9FFE-A94B9EC2BBD5}"/>
                </a:ext>
              </a:extLst>
            </p:cNvPr>
            <p:cNvCxnSpPr/>
            <p:nvPr/>
          </p:nvCxnSpPr>
          <p:spPr>
            <a:xfrm>
              <a:off x="10334438" y="3120488"/>
              <a:ext cx="84972" cy="0"/>
            </a:xfrm>
            <a:prstGeom prst="line">
              <a:avLst/>
            </a:prstGeom>
            <a:noFill/>
            <a:ln w="15875">
              <a:solidFill>
                <a:schemeClr val="tx1"/>
              </a:solidFill>
              <a:round/>
              <a:headEnd/>
              <a:tailEnd/>
            </a:ln>
          </p:spPr>
        </p:cxnSp>
        <p:sp>
          <p:nvSpPr>
            <p:cNvPr id="523" name="Rectangle: Rounded Corners 522">
              <a:extLst>
                <a:ext uri="{FF2B5EF4-FFF2-40B4-BE49-F238E27FC236}">
                  <a16:creationId xmlns:a16="http://schemas.microsoft.com/office/drawing/2014/main" id="{DFCD55D7-645E-4BF0-808B-7264B54D39CF}"/>
                </a:ext>
              </a:extLst>
            </p:cNvPr>
            <p:cNvSpPr/>
            <p:nvPr/>
          </p:nvSpPr>
          <p:spPr bwMode="auto">
            <a:xfrm>
              <a:off x="10412736" y="3658466"/>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4" name="Rectangle: Rounded Corners 523">
              <a:extLst>
                <a:ext uri="{FF2B5EF4-FFF2-40B4-BE49-F238E27FC236}">
                  <a16:creationId xmlns:a16="http://schemas.microsoft.com/office/drawing/2014/main" id="{B9438F71-61A1-48C2-9EF8-44C84F35D298}"/>
                </a:ext>
              </a:extLst>
            </p:cNvPr>
            <p:cNvSpPr/>
            <p:nvPr/>
          </p:nvSpPr>
          <p:spPr bwMode="auto">
            <a:xfrm>
              <a:off x="10412736" y="3851195"/>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sp>
        <p:nvSpPr>
          <p:cNvPr id="531" name="Rectangle 530">
            <a:extLst>
              <a:ext uri="{FF2B5EF4-FFF2-40B4-BE49-F238E27FC236}">
                <a16:creationId xmlns:a16="http://schemas.microsoft.com/office/drawing/2014/main" id="{0A4F0CB3-74A7-415C-BBAF-B5F84364B7C1}"/>
              </a:ext>
            </a:extLst>
          </p:cNvPr>
          <p:cNvSpPr/>
          <p:nvPr/>
        </p:nvSpPr>
        <p:spPr bwMode="auto">
          <a:xfrm>
            <a:off x="9119033" y="1282927"/>
            <a:ext cx="2631340"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Build your experience</a:t>
            </a:r>
          </a:p>
        </p:txBody>
      </p:sp>
      <p:grpSp>
        <p:nvGrpSpPr>
          <p:cNvPr id="532" name="Group 531">
            <a:extLst>
              <a:ext uri="{FF2B5EF4-FFF2-40B4-BE49-F238E27FC236}">
                <a16:creationId xmlns:a16="http://schemas.microsoft.com/office/drawing/2014/main" id="{30CCB179-5CE5-48B2-B0F6-08A6C6CDE7C3}"/>
              </a:ext>
            </a:extLst>
          </p:cNvPr>
          <p:cNvGrpSpPr/>
          <p:nvPr/>
        </p:nvGrpSpPr>
        <p:grpSpPr>
          <a:xfrm>
            <a:off x="6302211" y="2798615"/>
            <a:ext cx="2509648" cy="1828445"/>
            <a:chOff x="2266283" y="2734746"/>
            <a:chExt cx="2615623" cy="1910922"/>
          </a:xfrm>
        </p:grpSpPr>
        <p:sp>
          <p:nvSpPr>
            <p:cNvPr id="533" name="TextBox 532">
              <a:extLst>
                <a:ext uri="{FF2B5EF4-FFF2-40B4-BE49-F238E27FC236}">
                  <a16:creationId xmlns:a16="http://schemas.microsoft.com/office/drawing/2014/main" id="{35836C25-D9A1-4640-BC82-0AFA802FEC96}"/>
                </a:ext>
              </a:extLst>
            </p:cNvPr>
            <p:cNvSpPr txBox="1"/>
            <p:nvPr/>
          </p:nvSpPr>
          <p:spPr>
            <a:xfrm>
              <a:off x="2671849" y="2734746"/>
              <a:ext cx="1834076" cy="511396"/>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Timeline</a:t>
              </a:r>
            </a:p>
          </p:txBody>
        </p:sp>
        <p:grpSp>
          <p:nvGrpSpPr>
            <p:cNvPr id="534" name="Group 533">
              <a:extLst>
                <a:ext uri="{FF2B5EF4-FFF2-40B4-BE49-F238E27FC236}">
                  <a16:creationId xmlns:a16="http://schemas.microsoft.com/office/drawing/2014/main" id="{121E67FD-EDB0-4316-87AB-85AD267C09D2}"/>
                </a:ext>
              </a:extLst>
            </p:cNvPr>
            <p:cNvGrpSpPr/>
            <p:nvPr/>
          </p:nvGrpSpPr>
          <p:grpSpPr>
            <a:xfrm>
              <a:off x="2266283" y="3152287"/>
              <a:ext cx="2615623" cy="1493381"/>
              <a:chOff x="860785" y="2274531"/>
              <a:chExt cx="1711028" cy="976904"/>
            </a:xfrm>
          </p:grpSpPr>
          <p:grpSp>
            <p:nvGrpSpPr>
              <p:cNvPr id="536" name="Group 535">
                <a:extLst>
                  <a:ext uri="{FF2B5EF4-FFF2-40B4-BE49-F238E27FC236}">
                    <a16:creationId xmlns:a16="http://schemas.microsoft.com/office/drawing/2014/main" id="{BFCBFC96-EC2F-424A-A282-3F532F43BDF4}"/>
                  </a:ext>
                </a:extLst>
              </p:cNvPr>
              <p:cNvGrpSpPr/>
              <p:nvPr/>
            </p:nvGrpSpPr>
            <p:grpSpPr>
              <a:xfrm>
                <a:off x="860785" y="2274531"/>
                <a:ext cx="1711028" cy="976904"/>
                <a:chOff x="506413" y="1787409"/>
                <a:chExt cx="2105025" cy="1201854"/>
              </a:xfrm>
            </p:grpSpPr>
            <p:sp>
              <p:nvSpPr>
                <p:cNvPr id="538" name="Rectangle 20">
                  <a:extLst>
                    <a:ext uri="{FF2B5EF4-FFF2-40B4-BE49-F238E27FC236}">
                      <a16:creationId xmlns:a16="http://schemas.microsoft.com/office/drawing/2014/main" id="{0EA8554E-71EC-4814-8277-CC6894BC4591}"/>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9" name="Oval 21">
                  <a:extLst>
                    <a:ext uri="{FF2B5EF4-FFF2-40B4-BE49-F238E27FC236}">
                      <a16:creationId xmlns:a16="http://schemas.microsoft.com/office/drawing/2014/main" id="{32BC5C88-32E8-452E-BA11-1922BBAB4B98}"/>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0" name="Freeform 23">
                  <a:extLst>
                    <a:ext uri="{FF2B5EF4-FFF2-40B4-BE49-F238E27FC236}">
                      <a16:creationId xmlns:a16="http://schemas.microsoft.com/office/drawing/2014/main" id="{3A5BF1EE-4F0A-4713-96AC-C77D6CC3261E}"/>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537" name="Rectangle 536">
                <a:extLst>
                  <a:ext uri="{FF2B5EF4-FFF2-40B4-BE49-F238E27FC236}">
                    <a16:creationId xmlns:a16="http://schemas.microsoft.com/office/drawing/2014/main" id="{632D69D2-9E89-42E1-B0BA-A70C52F19FF5}"/>
                  </a:ext>
                </a:extLst>
              </p:cNvPr>
              <p:cNvSpPr/>
              <p:nvPr/>
            </p:nvSpPr>
            <p:spPr bwMode="auto">
              <a:xfrm>
                <a:off x="1173850" y="2444123"/>
                <a:ext cx="290399" cy="21046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535" name="Straight Connector 534">
              <a:extLst>
                <a:ext uri="{FF2B5EF4-FFF2-40B4-BE49-F238E27FC236}">
                  <a16:creationId xmlns:a16="http://schemas.microsoft.com/office/drawing/2014/main" id="{C5F1B8E3-C803-450D-BC96-1F4D4A20513D}"/>
                </a:ext>
              </a:extLst>
            </p:cNvPr>
            <p:cNvCxnSpPr>
              <a:cxnSpLocks/>
            </p:cNvCxnSpPr>
            <p:nvPr/>
          </p:nvCxnSpPr>
          <p:spPr>
            <a:xfrm>
              <a:off x="4438397" y="3388247"/>
              <a:ext cx="2935" cy="97151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41" name="Rectangle 540">
            <a:extLst>
              <a:ext uri="{FF2B5EF4-FFF2-40B4-BE49-F238E27FC236}">
                <a16:creationId xmlns:a16="http://schemas.microsoft.com/office/drawing/2014/main" id="{0597DFBE-1AD8-471D-B354-0301B3E94D8E}"/>
              </a:ext>
            </a:extLst>
          </p:cNvPr>
          <p:cNvSpPr/>
          <p:nvPr/>
        </p:nvSpPr>
        <p:spPr bwMode="auto">
          <a:xfrm>
            <a:off x="7281759"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2" name="Rectangle 541">
            <a:extLst>
              <a:ext uri="{FF2B5EF4-FFF2-40B4-BE49-F238E27FC236}">
                <a16:creationId xmlns:a16="http://schemas.microsoft.com/office/drawing/2014/main" id="{21D64CB2-6E08-4F67-A29E-5B4CA85CB2A4}"/>
              </a:ext>
            </a:extLst>
          </p:cNvPr>
          <p:cNvSpPr/>
          <p:nvPr/>
        </p:nvSpPr>
        <p:spPr bwMode="auto">
          <a:xfrm>
            <a:off x="7816826"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3" name="Rectangle 542">
            <a:extLst>
              <a:ext uri="{FF2B5EF4-FFF2-40B4-BE49-F238E27FC236}">
                <a16:creationId xmlns:a16="http://schemas.microsoft.com/office/drawing/2014/main" id="{E141DED6-1D7C-4394-AC32-2E6F1F51197F}"/>
              </a:ext>
            </a:extLst>
          </p:cNvPr>
          <p:cNvSpPr/>
          <p:nvPr/>
        </p:nvSpPr>
        <p:spPr bwMode="auto">
          <a:xfrm>
            <a:off x="6753013"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4" name="Rectangle 543">
            <a:extLst>
              <a:ext uri="{FF2B5EF4-FFF2-40B4-BE49-F238E27FC236}">
                <a16:creationId xmlns:a16="http://schemas.microsoft.com/office/drawing/2014/main" id="{B4D9EDBF-AFE2-4579-BE9B-07A0DD25450D}"/>
              </a:ext>
            </a:extLst>
          </p:cNvPr>
          <p:cNvSpPr/>
          <p:nvPr/>
        </p:nvSpPr>
        <p:spPr bwMode="auto">
          <a:xfrm>
            <a:off x="7288080"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548" name="Picture 547">
            <a:extLst>
              <a:ext uri="{FF2B5EF4-FFF2-40B4-BE49-F238E27FC236}">
                <a16:creationId xmlns:a16="http://schemas.microsoft.com/office/drawing/2014/main" id="{1FD5AFCD-0F16-4C32-BC98-AD408B560B68}"/>
              </a:ext>
            </a:extLst>
          </p:cNvPr>
          <p:cNvPicPr>
            <a:picLocks noChangeAspect="1"/>
          </p:cNvPicPr>
          <p:nvPr/>
        </p:nvPicPr>
        <p:blipFill rotWithShape="1">
          <a:blip r:embed="rId3">
            <a:lum bright="70000" contrast="-70000"/>
          </a:blip>
          <a:srcRect l="29939" t="12869" b="5805"/>
          <a:stretch/>
        </p:blipFill>
        <p:spPr>
          <a:xfrm>
            <a:off x="2613617" y="5095985"/>
            <a:ext cx="2403013" cy="1241242"/>
          </a:xfrm>
          <a:prstGeom prst="rect">
            <a:avLst/>
          </a:prstGeom>
        </p:spPr>
      </p:pic>
      <p:sp>
        <p:nvSpPr>
          <p:cNvPr id="549" name="Title 1">
            <a:extLst>
              <a:ext uri="{FF2B5EF4-FFF2-40B4-BE49-F238E27FC236}">
                <a16:creationId xmlns:a16="http://schemas.microsoft.com/office/drawing/2014/main" id="{7932D018-B5AF-49F6-945F-C4784440A8EE}"/>
              </a:ext>
            </a:extLst>
          </p:cNvPr>
          <p:cNvSpPr txBox="1">
            <a:spLocks/>
          </p:cNvSpPr>
          <p:nvPr/>
        </p:nvSpPr>
        <p:spPr>
          <a:xfrm>
            <a:off x="4427795" y="5481255"/>
            <a:ext cx="3336411" cy="486532"/>
          </a:xfrm>
          <a:prstGeom prst="rect">
            <a:avLst/>
          </a:prstGeom>
        </p:spPr>
        <p:txBody>
          <a:bodyPr vert="horz" wrap="square" lIns="146284" tIns="91427" rIns="146284" bIns="91427" rtlCol="0" anchor="t">
            <a:noAutofit/>
          </a:bodyPr>
          <a:lstStyle>
            <a:lvl1pPr marL="0" algn="l" defTabSz="896218" rtl="0" eaLnBrk="1" latinLnBrk="0" hangingPunct="1">
              <a:lnSpc>
                <a:spcPct val="90000"/>
              </a:lnSpc>
              <a:spcBef>
                <a:spcPct val="0"/>
              </a:spcBef>
              <a:buNone/>
              <a:defRPr lang="en-US" sz="3921" b="0" i="0" u="none" kern="1200" cap="none" spc="-147" baseline="0" dirty="0">
                <a:ln w="3175">
                  <a:noFill/>
                </a:ln>
                <a:solidFill>
                  <a:schemeClr val="accent5">
                    <a:lumMod val="50000"/>
                  </a:schemeClr>
                </a:solidFill>
                <a:effectLst/>
                <a:latin typeface="Segoe UI Semibold" charset="0"/>
                <a:ea typeface="Segoe UI Semibold" charset="0"/>
                <a:cs typeface="Segoe UI Semibold" charset="0"/>
              </a:defRPr>
            </a:lvl1pPr>
          </a:lstStyle>
          <a:p>
            <a:pPr marL="0" marR="0" lvl="0" indent="0" algn="l" defTabSz="896218" rtl="0" eaLnBrk="1" fontAlgn="auto" latinLnBrk="0" hangingPunct="1">
              <a:lnSpc>
                <a:spcPct val="90000"/>
              </a:lnSpc>
              <a:spcBef>
                <a:spcPct val="0"/>
              </a:spcBef>
              <a:spcAft>
                <a:spcPts val="0"/>
              </a:spcAft>
              <a:buClrTx/>
              <a:buSzTx/>
              <a:buFontTx/>
              <a:buNone/>
              <a:tabLst/>
              <a:defRPr/>
            </a:pPr>
            <a:r>
              <a:rPr kumimoji="0" lang="en-US" sz="3200" b="0" i="0" u="none" strike="noStrike" kern="0" cap="none" spc="-50" normalizeH="0" baseline="0" noProof="0" dirty="0">
                <a:ln w="3175">
                  <a:noFill/>
                </a:ln>
                <a:solidFill>
                  <a:srgbClr val="FF0000"/>
                </a:solidFill>
                <a:effectLst/>
                <a:uLnTx/>
                <a:uFillTx/>
                <a:latin typeface="Segoe UI Semibold" panose="020B0702040204020203" pitchFamily="34" charset="0"/>
                <a:cs typeface="Segoe UI Semibold" panose="020B0702040204020203" pitchFamily="34" charset="0"/>
              </a:rPr>
              <a:t>Microsoft </a:t>
            </a:r>
            <a:r>
              <a:rPr kumimoji="0" lang="en-US" sz="3200" b="0" i="0" u="none" strike="noStrike" kern="0" cap="none" spc="-50" normalizeH="0" baseline="0" noProof="0" dirty="0">
                <a:ln>
                  <a:noFill/>
                </a:ln>
                <a:solidFill>
                  <a:srgbClr val="FF0000"/>
                </a:solidFill>
                <a:effectLst/>
                <a:uLnTx/>
                <a:uFillTx/>
                <a:latin typeface="Segoe UI Semibold" panose="020B0702040204020203" pitchFamily="34" charset="0"/>
                <a:cs typeface="Segoe UI Semibold" panose="020B0702040204020203" pitchFamily="34" charset="0"/>
              </a:rPr>
              <a:t>Graph</a:t>
            </a:r>
            <a:endParaRPr kumimoji="0" lang="en-US" sz="3200" b="0" i="0" u="none" strike="noStrike" kern="1200" cap="none" spc="-147" normalizeH="0" baseline="0" noProof="0" dirty="0">
              <a:ln w="3175">
                <a:noFill/>
              </a:ln>
              <a:solidFill>
                <a:srgbClr val="FF0000"/>
              </a:solidFill>
              <a:effectLst/>
              <a:uLnTx/>
              <a:uFillTx/>
            </a:endParaRPr>
          </a:p>
        </p:txBody>
      </p:sp>
      <p:sp>
        <p:nvSpPr>
          <p:cNvPr id="550" name="Oval 21">
            <a:extLst>
              <a:ext uri="{FF2B5EF4-FFF2-40B4-BE49-F238E27FC236}">
                <a16:creationId xmlns:a16="http://schemas.microsoft.com/office/drawing/2014/main" id="{A8A8D9A8-439E-41EF-A5F9-A0510045FD5B}"/>
              </a:ext>
            </a:extLst>
          </p:cNvPr>
          <p:cNvSpPr>
            <a:spLocks noChangeArrowheads="1"/>
          </p:cNvSpPr>
          <p:nvPr/>
        </p:nvSpPr>
        <p:spPr bwMode="auto">
          <a:xfrm>
            <a:off x="8342789" y="3343833"/>
            <a:ext cx="43530" cy="4341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cxnSp>
        <p:nvCxnSpPr>
          <p:cNvPr id="551" name="Straight Connector 550">
            <a:extLst>
              <a:ext uri="{FF2B5EF4-FFF2-40B4-BE49-F238E27FC236}">
                <a16:creationId xmlns:a16="http://schemas.microsoft.com/office/drawing/2014/main" id="{4149A83A-69FA-4262-870F-85A63C274DAF}"/>
              </a:ext>
            </a:extLst>
          </p:cNvPr>
          <p:cNvCxnSpPr/>
          <p:nvPr/>
        </p:nvCxnSpPr>
        <p:spPr>
          <a:xfrm>
            <a:off x="7087904" y="4291900"/>
            <a:ext cx="1239419"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45" name="Group 544">
            <a:extLst>
              <a:ext uri="{FF2B5EF4-FFF2-40B4-BE49-F238E27FC236}">
                <a16:creationId xmlns:a16="http://schemas.microsoft.com/office/drawing/2014/main" id="{E59D298E-965D-4FDA-A5BA-D763AC140196}"/>
              </a:ext>
            </a:extLst>
          </p:cNvPr>
          <p:cNvGrpSpPr/>
          <p:nvPr/>
        </p:nvGrpSpPr>
        <p:grpSpPr>
          <a:xfrm rot="10800000" flipH="1">
            <a:off x="3563058" y="4859293"/>
            <a:ext cx="534291" cy="648525"/>
            <a:chOff x="9158285" y="3056784"/>
            <a:chExt cx="606272" cy="735896"/>
          </a:xfrm>
        </p:grpSpPr>
        <p:sp>
          <p:nvSpPr>
            <p:cNvPr id="546" name="Freeform 168">
              <a:extLst>
                <a:ext uri="{FF2B5EF4-FFF2-40B4-BE49-F238E27FC236}">
                  <a16:creationId xmlns:a16="http://schemas.microsoft.com/office/drawing/2014/main" id="{3F40CC9E-F4F4-47DB-95D4-42B300C12BAC}"/>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547" name="Freeform 167">
              <a:extLst>
                <a:ext uri="{FF2B5EF4-FFF2-40B4-BE49-F238E27FC236}">
                  <a16:creationId xmlns:a16="http://schemas.microsoft.com/office/drawing/2014/main" id="{8C4E4AEC-2103-44A5-81AA-45AB70D71754}"/>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393" name="Group 392">
            <a:extLst>
              <a:ext uri="{FF2B5EF4-FFF2-40B4-BE49-F238E27FC236}">
                <a16:creationId xmlns:a16="http://schemas.microsoft.com/office/drawing/2014/main" id="{5D3B1263-BC7E-42EA-8D5E-215DCFD59177}"/>
              </a:ext>
            </a:extLst>
          </p:cNvPr>
          <p:cNvGrpSpPr/>
          <p:nvPr/>
        </p:nvGrpSpPr>
        <p:grpSpPr>
          <a:xfrm rot="10800000">
            <a:off x="8907580" y="4847833"/>
            <a:ext cx="534291" cy="648525"/>
            <a:chOff x="9158285" y="3056784"/>
            <a:chExt cx="606272" cy="735896"/>
          </a:xfrm>
        </p:grpSpPr>
        <p:sp>
          <p:nvSpPr>
            <p:cNvPr id="394" name="Freeform 168">
              <a:extLst>
                <a:ext uri="{FF2B5EF4-FFF2-40B4-BE49-F238E27FC236}">
                  <a16:creationId xmlns:a16="http://schemas.microsoft.com/office/drawing/2014/main" id="{ACE31FFE-04EC-4E76-8843-B59E6EF8C86B}"/>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395" name="Freeform 167">
              <a:extLst>
                <a:ext uri="{FF2B5EF4-FFF2-40B4-BE49-F238E27FC236}">
                  <a16:creationId xmlns:a16="http://schemas.microsoft.com/office/drawing/2014/main" id="{9CAA38B9-747A-4193-92AC-269228926886}"/>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300716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Change notifications with the Microsoft Graph API</a:t>
            </a:r>
          </a:p>
        </p:txBody>
      </p:sp>
      <p:sp>
        <p:nvSpPr>
          <p:cNvPr id="3" name="Text Placeholder 2"/>
          <p:cNvSpPr>
            <a:spLocks noGrp="1"/>
          </p:cNvSpPr>
          <p:nvPr>
            <p:ph type="body" sz="quarter" idx="10"/>
          </p:nvPr>
        </p:nvSpPr>
        <p:spPr>
          <a:xfrm>
            <a:off x="465138" y="1919804"/>
            <a:ext cx="11533187" cy="3360920"/>
          </a:xfrm>
        </p:spPr>
        <p:txBody>
          <a:bodyPr/>
          <a:lstStyle/>
          <a:p>
            <a:r>
              <a:rPr lang="en-US" sz="2400" dirty="0"/>
              <a:t>Allows applications to be notified when data changes in the Microsoft Graph</a:t>
            </a:r>
          </a:p>
          <a:p>
            <a:endParaRPr lang="en-US" sz="2400" dirty="0"/>
          </a:p>
          <a:p>
            <a:r>
              <a:rPr lang="en-US" sz="2400" dirty="0"/>
              <a:t>Subscribe to particular notifications </a:t>
            </a:r>
          </a:p>
          <a:p>
            <a:endParaRPr lang="en-US" sz="2400" dirty="0"/>
          </a:p>
          <a:p>
            <a:r>
              <a:rPr lang="en-US" sz="2400" dirty="0"/>
              <a:t>Renew subscriptions for notifications as needed</a:t>
            </a:r>
          </a:p>
          <a:p>
            <a:endParaRPr lang="en-US" sz="2400" dirty="0"/>
          </a:p>
          <a:p>
            <a:r>
              <a:rPr lang="en-US" sz="2400" dirty="0"/>
              <a:t>Combine notifications with track changes for robust data notifications</a:t>
            </a:r>
          </a:p>
          <a:p>
            <a:endParaRPr lang="en-US" sz="2400" dirty="0"/>
          </a:p>
          <a:p>
            <a:r>
              <a:rPr lang="en-US" sz="2400" dirty="0"/>
              <a:t>Use </a:t>
            </a:r>
            <a:r>
              <a:rPr lang="en-US" sz="2400" dirty="0" err="1"/>
              <a:t>ngrok</a:t>
            </a:r>
            <a:r>
              <a:rPr lang="en-US" sz="2400" dirty="0"/>
              <a:t> to simplify local development with notifications</a:t>
            </a:r>
          </a:p>
        </p:txBody>
      </p:sp>
    </p:spTree>
    <p:extLst>
      <p:ext uri="{BB962C8B-B14F-4D97-AF65-F5344CB8AC3E}">
        <p14:creationId xmlns:p14="http://schemas.microsoft.com/office/powerpoint/2010/main" val="1007578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Change notifications with the Microsoft Graph API</a:t>
            </a:r>
          </a:p>
        </p:txBody>
      </p:sp>
      <p:sp>
        <p:nvSpPr>
          <p:cNvPr id="3" name="Text Placeholder 2"/>
          <p:cNvSpPr>
            <a:spLocks noGrp="1"/>
          </p:cNvSpPr>
          <p:nvPr>
            <p:ph type="body" sz="quarter" idx="10"/>
          </p:nvPr>
        </p:nvSpPr>
        <p:spPr>
          <a:xfrm>
            <a:off x="465138" y="1919804"/>
            <a:ext cx="11533187" cy="4050340"/>
          </a:xfrm>
        </p:spPr>
        <p:txBody>
          <a:bodyPr/>
          <a:lstStyle/>
          <a:p>
            <a:r>
              <a:rPr lang="en-US" sz="2400" dirty="0"/>
              <a:t>Get notifications for  messages, events, contacts, users, groups, conversations, OneDrive files, alert, and more</a:t>
            </a:r>
          </a:p>
          <a:p>
            <a:endParaRPr lang="en-US" sz="2400" dirty="0"/>
          </a:p>
          <a:p>
            <a:r>
              <a:rPr lang="en-US" sz="2400" dirty="0"/>
              <a:t>Stay up to date and in-sync with data in the Microsoft Graph</a:t>
            </a:r>
          </a:p>
          <a:p>
            <a:endParaRPr lang="en-US" sz="2400" dirty="0"/>
          </a:p>
          <a:p>
            <a:r>
              <a:rPr lang="en-US" sz="2400" dirty="0"/>
              <a:t>No “polling” at regular intervals required</a:t>
            </a:r>
          </a:p>
          <a:p>
            <a:endParaRPr lang="en-US" sz="2400" dirty="0"/>
          </a:p>
          <a:p>
            <a:r>
              <a:rPr lang="en-US" sz="2400" dirty="0"/>
              <a:t>Never miss a change</a:t>
            </a:r>
          </a:p>
          <a:p>
            <a:endParaRPr lang="en-US" sz="2400" dirty="0"/>
          </a:p>
          <a:p>
            <a:endParaRPr lang="en-US" sz="2400" dirty="0"/>
          </a:p>
          <a:p>
            <a:r>
              <a:rPr lang="en-US" sz="2400" dirty="0"/>
              <a:t> </a:t>
            </a:r>
          </a:p>
        </p:txBody>
      </p:sp>
    </p:spTree>
    <p:extLst>
      <p:ext uri="{BB962C8B-B14F-4D97-AF65-F5344CB8AC3E}">
        <p14:creationId xmlns:p14="http://schemas.microsoft.com/office/powerpoint/2010/main" val="111457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notification scenarios</a:t>
            </a:r>
          </a:p>
        </p:txBody>
      </p:sp>
      <p:sp>
        <p:nvSpPr>
          <p:cNvPr id="3" name="Text Placeholder 2"/>
          <p:cNvSpPr>
            <a:spLocks noGrp="1"/>
          </p:cNvSpPr>
          <p:nvPr>
            <p:ph type="body" sz="quarter" idx="10"/>
          </p:nvPr>
        </p:nvSpPr>
        <p:spPr>
          <a:xfrm>
            <a:off x="465138" y="1919804"/>
            <a:ext cx="11533187" cy="2215991"/>
          </a:xfrm>
        </p:spPr>
        <p:txBody>
          <a:bodyPr/>
          <a:lstStyle/>
          <a:p>
            <a:r>
              <a:rPr lang="en-US" sz="2400" dirty="0"/>
              <a:t>Translate an email when it arrives</a:t>
            </a:r>
          </a:p>
          <a:p>
            <a:endParaRPr lang="en-US" sz="2400" dirty="0"/>
          </a:p>
          <a:p>
            <a:r>
              <a:rPr lang="en-US" sz="2400" dirty="0"/>
              <a:t>Start a Flow when a document is X many months old</a:t>
            </a:r>
          </a:p>
          <a:p>
            <a:endParaRPr lang="en-US" sz="2400" dirty="0"/>
          </a:p>
          <a:p>
            <a:r>
              <a:rPr lang="en-US" sz="2400" dirty="0"/>
              <a:t>Create new user accounts in your application when a users joins an organization</a:t>
            </a:r>
          </a:p>
          <a:p>
            <a:endParaRPr lang="en-US" sz="2400" dirty="0"/>
          </a:p>
        </p:txBody>
      </p:sp>
    </p:spTree>
    <p:extLst>
      <p:ext uri="{BB962C8B-B14F-4D97-AF65-F5344CB8AC3E}">
        <p14:creationId xmlns:p14="http://schemas.microsoft.com/office/powerpoint/2010/main" val="36306327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479830-2580-E440-8AA2-BD45D849DC87}"/>
              </a:ext>
            </a:extLst>
          </p:cNvPr>
          <p:cNvSpPr>
            <a:spLocks noGrp="1"/>
          </p:cNvSpPr>
          <p:nvPr>
            <p:ph type="title"/>
          </p:nvPr>
        </p:nvSpPr>
        <p:spPr/>
        <p:txBody>
          <a:bodyPr/>
          <a:lstStyle/>
          <a:p>
            <a:r>
              <a:rPr lang="en-US" dirty="0"/>
              <a:t>Get notified when user data changes</a:t>
            </a:r>
          </a:p>
        </p:txBody>
      </p:sp>
      <p:sp>
        <p:nvSpPr>
          <p:cNvPr id="4" name="Text Placeholder 3">
            <a:extLst>
              <a:ext uri="{FF2B5EF4-FFF2-40B4-BE49-F238E27FC236}">
                <a16:creationId xmlns:a16="http://schemas.microsoft.com/office/drawing/2014/main" id="{993800CA-C5B3-EC45-822A-08CA5D3E8684}"/>
              </a:ext>
            </a:extLst>
          </p:cNvPr>
          <p:cNvSpPr>
            <a:spLocks noGrp="1"/>
          </p:cNvSpPr>
          <p:nvPr>
            <p:ph type="body" sz="quarter" idx="11"/>
          </p:nvPr>
        </p:nvSpPr>
        <p:spPr>
          <a:xfrm>
            <a:off x="465138" y="5026024"/>
            <a:ext cx="3690937" cy="560025"/>
          </a:xfrm>
        </p:spPr>
        <p:txBody>
          <a:bodyPr/>
          <a:lstStyle/>
          <a:p>
            <a:r>
              <a:rPr lang="en-US" dirty="0">
                <a:latin typeface="+mj-lt"/>
              </a:rPr>
              <a:t>Create the app</a:t>
            </a:r>
          </a:p>
          <a:p>
            <a:r>
              <a:rPr lang="en-US" b="0" dirty="0">
                <a:solidFill>
                  <a:schemeClr val="bg1">
                    <a:lumMod val="10000"/>
                  </a:schemeClr>
                </a:solidFill>
              </a:rPr>
              <a:t>Build a .NET Core </a:t>
            </a:r>
            <a:r>
              <a:rPr lang="en-US" b="0" dirty="0" err="1">
                <a:solidFill>
                  <a:schemeClr val="bg1">
                    <a:lumMod val="10000"/>
                  </a:schemeClr>
                </a:solidFill>
              </a:rPr>
              <a:t>WebApi</a:t>
            </a:r>
            <a:r>
              <a:rPr lang="en-US" b="0" dirty="0">
                <a:solidFill>
                  <a:schemeClr val="bg1">
                    <a:lumMod val="10000"/>
                  </a:schemeClr>
                </a:solidFill>
              </a:rPr>
              <a:t> application</a:t>
            </a:r>
          </a:p>
        </p:txBody>
      </p:sp>
      <p:sp>
        <p:nvSpPr>
          <p:cNvPr id="5" name="Text Placeholder 4">
            <a:extLst>
              <a:ext uri="{FF2B5EF4-FFF2-40B4-BE49-F238E27FC236}">
                <a16:creationId xmlns:a16="http://schemas.microsoft.com/office/drawing/2014/main" id="{9D57C394-9BD5-6244-B8B1-DD2B7D5A52FB}"/>
              </a:ext>
            </a:extLst>
          </p:cNvPr>
          <p:cNvSpPr>
            <a:spLocks noGrp="1"/>
          </p:cNvSpPr>
          <p:nvPr>
            <p:ph type="body" sz="quarter" idx="12"/>
          </p:nvPr>
        </p:nvSpPr>
        <p:spPr>
          <a:xfrm>
            <a:off x="4386263" y="5026024"/>
            <a:ext cx="3690937" cy="790858"/>
          </a:xfrm>
        </p:spPr>
        <p:txBody>
          <a:bodyPr/>
          <a:lstStyle/>
          <a:p>
            <a:r>
              <a:rPr lang="en-US" dirty="0"/>
              <a:t>Subscribe for notifications</a:t>
            </a:r>
          </a:p>
          <a:p>
            <a:r>
              <a:rPr lang="en-US" dirty="0">
                <a:solidFill>
                  <a:schemeClr val="bg1">
                    <a:lumMod val="10000"/>
                  </a:schemeClr>
                </a:solidFill>
                <a:latin typeface="+mn-lt"/>
              </a:rPr>
              <a:t>Add code to subscribe to notifications when user data changes</a:t>
            </a:r>
          </a:p>
        </p:txBody>
      </p:sp>
      <p:sp>
        <p:nvSpPr>
          <p:cNvPr id="6" name="Text Placeholder 5">
            <a:extLst>
              <a:ext uri="{FF2B5EF4-FFF2-40B4-BE49-F238E27FC236}">
                <a16:creationId xmlns:a16="http://schemas.microsoft.com/office/drawing/2014/main" id="{3F2640DC-DF22-4B41-8293-820C7A18D4C9}"/>
              </a:ext>
            </a:extLst>
          </p:cNvPr>
          <p:cNvSpPr>
            <a:spLocks noGrp="1"/>
          </p:cNvSpPr>
          <p:nvPr>
            <p:ph type="body" sz="quarter" idx="13"/>
          </p:nvPr>
        </p:nvSpPr>
        <p:spPr>
          <a:xfrm>
            <a:off x="8307388" y="5026024"/>
            <a:ext cx="3690937" cy="790858"/>
          </a:xfrm>
        </p:spPr>
        <p:txBody>
          <a:bodyPr/>
          <a:lstStyle/>
          <a:p>
            <a:r>
              <a:rPr lang="en-US" dirty="0"/>
              <a:t>Receive notifications</a:t>
            </a:r>
          </a:p>
          <a:p>
            <a:r>
              <a:rPr lang="en-US" dirty="0">
                <a:solidFill>
                  <a:schemeClr val="bg1">
                    <a:lumMod val="10000"/>
                  </a:schemeClr>
                </a:solidFill>
                <a:latin typeface="+mn-lt"/>
              </a:rPr>
              <a:t>Add code to handle notifications when they occur</a:t>
            </a:r>
          </a:p>
        </p:txBody>
      </p:sp>
      <p:pic>
        <p:nvPicPr>
          <p:cNvPr id="11" name="Picture Placeholder 10">
            <a:extLst>
              <a:ext uri="{FF2B5EF4-FFF2-40B4-BE49-F238E27FC236}">
                <a16:creationId xmlns:a16="http://schemas.microsoft.com/office/drawing/2014/main" id="{5CA565AB-ABB0-463C-B165-64B7C916F215}"/>
              </a:ext>
            </a:extLst>
          </p:cNvPr>
          <p:cNvPicPr>
            <a:picLocks noGrp="1" noChangeAspect="1"/>
          </p:cNvPicPr>
          <p:nvPr>
            <p:ph type="pic" sz="quarter" idx="14"/>
          </p:nvPr>
        </p:nvPicPr>
        <p:blipFill>
          <a:blip r:embed="rId3"/>
          <a:srcRect l="2037" r="2037"/>
          <a:stretch>
            <a:fillRect/>
          </a:stretch>
        </p:blipFill>
        <p:spPr>
          <a:prstGeom prst="rect">
            <a:avLst/>
          </a:prstGeom>
        </p:spPr>
      </p:pic>
      <p:pic>
        <p:nvPicPr>
          <p:cNvPr id="17" name="Picture Placeholder 16">
            <a:extLst>
              <a:ext uri="{FF2B5EF4-FFF2-40B4-BE49-F238E27FC236}">
                <a16:creationId xmlns:a16="http://schemas.microsoft.com/office/drawing/2014/main" id="{55188065-3B0A-454F-A111-856CD73B129A}"/>
              </a:ext>
            </a:extLst>
          </p:cNvPr>
          <p:cNvPicPr>
            <a:picLocks noGrp="1" noChangeAspect="1"/>
          </p:cNvPicPr>
          <p:nvPr>
            <p:ph type="pic" sz="quarter" idx="15"/>
          </p:nvPr>
        </p:nvPicPr>
        <p:blipFill>
          <a:blip r:embed="rId4"/>
          <a:srcRect l="13748" r="13748"/>
          <a:stretch>
            <a:fillRect/>
          </a:stretch>
        </p:blipFill>
        <p:spPr>
          <a:prstGeom prst="rect">
            <a:avLst/>
          </a:prstGeom>
        </p:spPr>
      </p:pic>
      <p:pic>
        <p:nvPicPr>
          <p:cNvPr id="18" name="Picture 17">
            <a:extLst>
              <a:ext uri="{FF2B5EF4-FFF2-40B4-BE49-F238E27FC236}">
                <a16:creationId xmlns:a16="http://schemas.microsoft.com/office/drawing/2014/main" id="{2387C695-D7EF-4E30-9DC1-20685B2FA499}"/>
              </a:ext>
            </a:extLst>
          </p:cNvPr>
          <p:cNvPicPr>
            <a:picLocks noChangeAspect="1"/>
          </p:cNvPicPr>
          <p:nvPr/>
        </p:nvPicPr>
        <p:blipFill>
          <a:blip r:embed="rId5"/>
          <a:stretch>
            <a:fillRect/>
          </a:stretch>
        </p:blipFill>
        <p:spPr>
          <a:xfrm>
            <a:off x="8368689" y="2193107"/>
            <a:ext cx="3602648" cy="2629718"/>
          </a:xfrm>
          <a:prstGeom prst="rect">
            <a:avLst/>
          </a:prstGeom>
        </p:spPr>
      </p:pic>
    </p:spTree>
    <p:extLst>
      <p:ext uri="{BB962C8B-B14F-4D97-AF65-F5344CB8AC3E}">
        <p14:creationId xmlns:p14="http://schemas.microsoft.com/office/powerpoint/2010/main" val="240702202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Props1.xml><?xml version="1.0" encoding="utf-8"?>
<ds:datastoreItem xmlns:ds="http://schemas.openxmlformats.org/officeDocument/2006/customXml" ds:itemID="{AB748CBD-0949-444B-9600-75CD9A8FAB3E}">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1657</Words>
  <Application>Microsoft Office PowerPoint</Application>
  <PresentationFormat>Custom</PresentationFormat>
  <Paragraphs>119</Paragraphs>
  <Slides>9</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Segoe UI</vt:lpstr>
      <vt:lpstr>Segoe UI Light</vt:lpstr>
      <vt:lpstr>Segoe UI Semibold</vt:lpstr>
      <vt:lpstr>Wingdings</vt:lpstr>
      <vt:lpstr>Office 365 PPT Template - 2017</vt:lpstr>
      <vt:lpstr>Change Notifications with Microsoft Graph</vt:lpstr>
      <vt:lpstr>Microsoft 365 Platform</vt:lpstr>
      <vt:lpstr>Change notifications with the Microsoft Graph API</vt:lpstr>
      <vt:lpstr>Change notifications with the Microsoft Graph API</vt:lpstr>
      <vt:lpstr>Example notification scenarios</vt:lpstr>
      <vt:lpstr>Get notified when user data changes</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2020-09-08T20:40:08Z</dcterms:modified>
</cp:coreProperties>
</file>